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KoHo" panose="020B0604020202020204" charset="-34"/>
      <p:regular r:id="rId30"/>
      <p:bold r:id="rId31"/>
      <p:italic r:id="rId32"/>
      <p:boldItalic r:id="rId33"/>
    </p:embeddedFont>
    <p:embeddedFont>
      <p:font typeface="KoHo Medium" panose="020B0604020202020204" charset="-34"/>
      <p:regular r:id="rId34"/>
      <p:bold r:id="rId35"/>
      <p:italic r:id="rId36"/>
      <p:boldItalic r:id="rId37"/>
    </p:embeddedFont>
    <p:embeddedFont>
      <p:font typeface="Paytone On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5751e07f0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a5751e07f0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5751e07f0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a5751e07f0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5751e07f0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a5751e07f0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5751e07f0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a5751e07f0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5751e07f0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5751e07f0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5751e07f0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a5751e07f0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5cd42e8e5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a5cd42e8e5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5751e07f0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a5751e07f0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5751e07f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a5751e07f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5cd42e8e5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a5cd42e8e5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5cd42e8e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a5cd42e8e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5751e07f0_1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2a5751e07f0_1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5751e07f0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a5751e07f0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5751e07f0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a5751e07f0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5751e07f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a5751e07f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5751e07f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a5751e07f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jp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vivianbeagle.github.io/STAT679/runtim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ivianbeagle.github.io/STAT679/pie.html" TargetMode="External"/><Relationship Id="rId5" Type="http://schemas.openxmlformats.org/officeDocument/2006/relationships/hyperlink" Target="https://siyanwang.shinyapps.io/679groupproject" TargetMode="External"/><Relationship Id="rId4" Type="http://schemas.openxmlformats.org/officeDocument/2006/relationships/hyperlink" Target="https://github.com/feiyunyan2333/stat679_proj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58062" y="2267976"/>
            <a:ext cx="12171900" cy="4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Exploring the Visualization on Movie Industry</a:t>
            </a:r>
            <a:endParaRPr sz="600"/>
          </a:p>
        </p:txBody>
      </p:sp>
      <p:sp>
        <p:nvSpPr>
          <p:cNvPr id="86" name="Google Shape;86;p13"/>
          <p:cNvSpPr/>
          <p:nvPr/>
        </p:nvSpPr>
        <p:spPr>
          <a:xfrm>
            <a:off x="584404" y="2288357"/>
            <a:ext cx="2027306" cy="1533380"/>
          </a:xfrm>
          <a:custGeom>
            <a:avLst/>
            <a:gdLst/>
            <a:ahLst/>
            <a:cxnLst/>
            <a:rect l="l" t="t" r="r" b="b"/>
            <a:pathLst>
              <a:path w="2027306" h="1533380" extrusionOk="0">
                <a:moveTo>
                  <a:pt x="0" y="0"/>
                </a:moveTo>
                <a:lnTo>
                  <a:pt x="2027306" y="0"/>
                </a:lnTo>
                <a:lnTo>
                  <a:pt x="2027306" y="1533381"/>
                </a:lnTo>
                <a:lnTo>
                  <a:pt x="0" y="1533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3"/>
          <p:cNvSpPr txBox="1"/>
          <p:nvPr/>
        </p:nvSpPr>
        <p:spPr>
          <a:xfrm>
            <a:off x="5763720" y="7319945"/>
            <a:ext cx="676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GROUP 1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32594" y="3429000"/>
            <a:ext cx="7066238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82350" y="1869646"/>
            <a:ext cx="3795801" cy="999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2"/>
          <p:cNvGrpSpPr/>
          <p:nvPr/>
        </p:nvGrpSpPr>
        <p:grpSpPr>
          <a:xfrm>
            <a:off x="706025" y="8460919"/>
            <a:ext cx="16450675" cy="1392676"/>
            <a:chOff x="706025" y="8460919"/>
            <a:chExt cx="16450675" cy="1392676"/>
          </a:xfrm>
        </p:grpSpPr>
        <p:cxnSp>
          <p:nvCxnSpPr>
            <p:cNvPr id="258" name="Google Shape;258;p22"/>
            <p:cNvCxnSpPr/>
            <p:nvPr/>
          </p:nvCxnSpPr>
          <p:spPr>
            <a:xfrm>
              <a:off x="706025" y="9849695"/>
              <a:ext cx="6748800" cy="3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9" name="Google Shape;259;p22"/>
            <p:cNvSpPr txBox="1"/>
            <p:nvPr/>
          </p:nvSpPr>
          <p:spPr>
            <a:xfrm>
              <a:off x="706025" y="8460919"/>
              <a:ext cx="86247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Paytone One"/>
                  <a:ea typeface="Paytone One"/>
                  <a:cs typeface="Paytone One"/>
                  <a:sym typeface="Paytone One"/>
                </a:rPr>
                <a:t>RELEASE DATE</a:t>
              </a:r>
              <a:endParaRPr/>
            </a:p>
          </p:txBody>
        </p:sp>
        <p:sp>
          <p:nvSpPr>
            <p:cNvPr id="260" name="Google Shape;260;p22"/>
            <p:cNvSpPr txBox="1"/>
            <p:nvPr/>
          </p:nvSpPr>
          <p:spPr>
            <a:xfrm>
              <a:off x="9144000" y="8660125"/>
              <a:ext cx="80127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KoHo"/>
                  <a:ea typeface="KoHo"/>
                  <a:cs typeface="KoHo"/>
                  <a:sym typeface="KoHo"/>
                </a:rPr>
                <a:t>Aim: </a:t>
              </a:r>
              <a:r>
                <a:rPr lang="en-US" sz="3200">
                  <a:solidFill>
                    <a:schemeClr val="dk1"/>
                  </a:solidFill>
                  <a:latin typeface="KoHo"/>
                  <a:ea typeface="KoHo"/>
                  <a:cs typeface="KoHo"/>
                  <a:sym typeface="KoHo"/>
                </a:rPr>
                <a:t>Determine if specific release date pattern result in higher gross</a:t>
              </a:r>
              <a:endParaRPr sz="3200">
                <a:solidFill>
                  <a:schemeClr val="dk1"/>
                </a:solidFill>
                <a:latin typeface="KoHo"/>
                <a:ea typeface="KoHo"/>
                <a:cs typeface="KoHo"/>
                <a:sym typeface="KoHo"/>
              </a:endParaRPr>
            </a:p>
          </p:txBody>
        </p:sp>
      </p:grpSp>
      <p:grpSp>
        <p:nvGrpSpPr>
          <p:cNvPr id="261" name="Google Shape;261;p22"/>
          <p:cNvGrpSpPr/>
          <p:nvPr/>
        </p:nvGrpSpPr>
        <p:grpSpPr>
          <a:xfrm>
            <a:off x="706025" y="763350"/>
            <a:ext cx="14279584" cy="7512951"/>
            <a:chOff x="706025" y="763350"/>
            <a:chExt cx="14279584" cy="7512951"/>
          </a:xfrm>
        </p:grpSpPr>
        <p:pic>
          <p:nvPicPr>
            <p:cNvPr id="262" name="Google Shape;26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025" y="763350"/>
              <a:ext cx="7168576" cy="751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29225" y="763350"/>
              <a:ext cx="13356384" cy="751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3"/>
          <p:cNvGrpSpPr/>
          <p:nvPr/>
        </p:nvGrpSpPr>
        <p:grpSpPr>
          <a:xfrm>
            <a:off x="706025" y="8460925"/>
            <a:ext cx="16450800" cy="1392670"/>
            <a:chOff x="706025" y="8460925"/>
            <a:chExt cx="16450800" cy="1392670"/>
          </a:xfrm>
        </p:grpSpPr>
        <p:cxnSp>
          <p:nvCxnSpPr>
            <p:cNvPr id="269" name="Google Shape;269;p23"/>
            <p:cNvCxnSpPr/>
            <p:nvPr/>
          </p:nvCxnSpPr>
          <p:spPr>
            <a:xfrm>
              <a:off x="706025" y="9849695"/>
              <a:ext cx="6748800" cy="3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0" name="Google Shape;270;p23"/>
            <p:cNvSpPr txBox="1"/>
            <p:nvPr/>
          </p:nvSpPr>
          <p:spPr>
            <a:xfrm>
              <a:off x="706025" y="8460925"/>
              <a:ext cx="9992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Paytone One"/>
                  <a:ea typeface="Paytone One"/>
                  <a:cs typeface="Paytone One"/>
                  <a:sym typeface="Paytone One"/>
                </a:rPr>
                <a:t>RELEASE COUNTRY</a:t>
              </a:r>
              <a:endParaRPr/>
            </a:p>
          </p:txBody>
        </p:sp>
        <p:sp>
          <p:nvSpPr>
            <p:cNvPr id="271" name="Google Shape;271;p23"/>
            <p:cNvSpPr txBox="1"/>
            <p:nvPr/>
          </p:nvSpPr>
          <p:spPr>
            <a:xfrm>
              <a:off x="10698125" y="8660125"/>
              <a:ext cx="64587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KoHo"/>
                  <a:ea typeface="KoHo"/>
                  <a:cs typeface="KoHo"/>
                  <a:sym typeface="KoHo"/>
                </a:rPr>
                <a:t>Compared various features across countries</a:t>
              </a:r>
              <a:endParaRPr sz="3200">
                <a:solidFill>
                  <a:schemeClr val="dk1"/>
                </a:solidFill>
                <a:latin typeface="KoHo"/>
                <a:ea typeface="KoHo"/>
                <a:cs typeface="KoHo"/>
                <a:sym typeface="KoHo"/>
              </a:endParaRPr>
            </a:p>
          </p:txBody>
        </p:sp>
      </p:grpSp>
      <p:grpSp>
        <p:nvGrpSpPr>
          <p:cNvPr id="272" name="Google Shape;272;p23"/>
          <p:cNvGrpSpPr/>
          <p:nvPr/>
        </p:nvGrpSpPr>
        <p:grpSpPr>
          <a:xfrm>
            <a:off x="706025" y="763350"/>
            <a:ext cx="14299034" cy="7512951"/>
            <a:chOff x="706025" y="763350"/>
            <a:chExt cx="14299034" cy="7512951"/>
          </a:xfrm>
        </p:grpSpPr>
        <p:pic>
          <p:nvPicPr>
            <p:cNvPr id="273" name="Google Shape;27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025" y="763350"/>
              <a:ext cx="7168576" cy="751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675" y="763350"/>
              <a:ext cx="13356384" cy="751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/>
        </p:nvSpPr>
        <p:spPr>
          <a:xfrm>
            <a:off x="9144000" y="6551324"/>
            <a:ext cx="8285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24"/>
          <p:cNvGrpSpPr/>
          <p:nvPr/>
        </p:nvGrpSpPr>
        <p:grpSpPr>
          <a:xfrm>
            <a:off x="706025" y="8460925"/>
            <a:ext cx="16450800" cy="1392670"/>
            <a:chOff x="706025" y="8460925"/>
            <a:chExt cx="16450800" cy="1392670"/>
          </a:xfrm>
        </p:grpSpPr>
        <p:cxnSp>
          <p:nvCxnSpPr>
            <p:cNvPr id="281" name="Google Shape;281;p24"/>
            <p:cNvCxnSpPr/>
            <p:nvPr/>
          </p:nvCxnSpPr>
          <p:spPr>
            <a:xfrm>
              <a:off x="706025" y="9849695"/>
              <a:ext cx="6748800" cy="3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2" name="Google Shape;282;p24"/>
            <p:cNvSpPr txBox="1"/>
            <p:nvPr/>
          </p:nvSpPr>
          <p:spPr>
            <a:xfrm>
              <a:off x="706025" y="8460925"/>
              <a:ext cx="9992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Paytone One"/>
                  <a:ea typeface="Paytone One"/>
                  <a:cs typeface="Paytone One"/>
                  <a:sym typeface="Paytone One"/>
                </a:rPr>
                <a:t>RELEASE COUNTRY</a:t>
              </a:r>
              <a:endParaRPr/>
            </a:p>
          </p:txBody>
        </p:sp>
        <p:sp>
          <p:nvSpPr>
            <p:cNvPr id="283" name="Google Shape;283;p24"/>
            <p:cNvSpPr txBox="1"/>
            <p:nvPr/>
          </p:nvSpPr>
          <p:spPr>
            <a:xfrm>
              <a:off x="10698125" y="8660125"/>
              <a:ext cx="64587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KoHo"/>
                  <a:ea typeface="KoHo"/>
                  <a:cs typeface="KoHo"/>
                  <a:sym typeface="KoHo"/>
                </a:rPr>
                <a:t>Compared various features across countries</a:t>
              </a:r>
              <a:endParaRPr sz="3200">
                <a:solidFill>
                  <a:schemeClr val="dk1"/>
                </a:solidFill>
                <a:latin typeface="KoHo"/>
                <a:ea typeface="KoHo"/>
                <a:cs typeface="KoHo"/>
                <a:sym typeface="KoHo"/>
              </a:endParaRPr>
            </a:p>
          </p:txBody>
        </p:sp>
      </p:grpSp>
      <p:grpSp>
        <p:nvGrpSpPr>
          <p:cNvPr id="284" name="Google Shape;284;p24"/>
          <p:cNvGrpSpPr/>
          <p:nvPr/>
        </p:nvGrpSpPr>
        <p:grpSpPr>
          <a:xfrm>
            <a:off x="706025" y="763350"/>
            <a:ext cx="16956750" cy="7512951"/>
            <a:chOff x="706025" y="763350"/>
            <a:chExt cx="16956750" cy="7512951"/>
          </a:xfrm>
        </p:grpSpPr>
        <p:pic>
          <p:nvPicPr>
            <p:cNvPr id="285" name="Google Shape;28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025" y="763350"/>
              <a:ext cx="7168576" cy="751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4" descr="IMG_261"/>
            <p:cNvPicPr preferRelativeResize="0"/>
            <p:nvPr/>
          </p:nvPicPr>
          <p:blipFill rotWithShape="1">
            <a:blip r:embed="rId4">
              <a:alphaModFix/>
            </a:blip>
            <a:srcRect t="15842" b="18501"/>
            <a:stretch/>
          </p:blipFill>
          <p:spPr>
            <a:xfrm>
              <a:off x="1545750" y="763350"/>
              <a:ext cx="16117025" cy="751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5"/>
          <p:cNvGrpSpPr/>
          <p:nvPr/>
        </p:nvGrpSpPr>
        <p:grpSpPr>
          <a:xfrm>
            <a:off x="706025" y="8460925"/>
            <a:ext cx="16450800" cy="1392670"/>
            <a:chOff x="706025" y="8460925"/>
            <a:chExt cx="16450800" cy="1392670"/>
          </a:xfrm>
        </p:grpSpPr>
        <p:cxnSp>
          <p:nvCxnSpPr>
            <p:cNvPr id="292" name="Google Shape;292;p25"/>
            <p:cNvCxnSpPr/>
            <p:nvPr/>
          </p:nvCxnSpPr>
          <p:spPr>
            <a:xfrm>
              <a:off x="706025" y="9849695"/>
              <a:ext cx="6748800" cy="3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3" name="Google Shape;293;p25"/>
            <p:cNvSpPr txBox="1"/>
            <p:nvPr/>
          </p:nvSpPr>
          <p:spPr>
            <a:xfrm>
              <a:off x="706025" y="8460925"/>
              <a:ext cx="9992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Paytone One"/>
                  <a:ea typeface="Paytone One"/>
                  <a:cs typeface="Paytone One"/>
                  <a:sym typeface="Paytone One"/>
                </a:rPr>
                <a:t>RELEASE COUNTRY</a:t>
              </a:r>
              <a:endParaRPr/>
            </a:p>
          </p:txBody>
        </p:sp>
        <p:sp>
          <p:nvSpPr>
            <p:cNvPr id="294" name="Google Shape;294;p25"/>
            <p:cNvSpPr txBox="1"/>
            <p:nvPr/>
          </p:nvSpPr>
          <p:spPr>
            <a:xfrm>
              <a:off x="10698125" y="8660125"/>
              <a:ext cx="64587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KoHo"/>
                  <a:ea typeface="KoHo"/>
                  <a:cs typeface="KoHo"/>
                  <a:sym typeface="KoHo"/>
                </a:rPr>
                <a:t>Compared various features across countries</a:t>
              </a:r>
              <a:endParaRPr sz="3200">
                <a:solidFill>
                  <a:schemeClr val="dk1"/>
                </a:solidFill>
                <a:latin typeface="KoHo"/>
                <a:ea typeface="KoHo"/>
                <a:cs typeface="KoHo"/>
                <a:sym typeface="KoHo"/>
              </a:endParaRPr>
            </a:p>
          </p:txBody>
        </p:sp>
      </p:grpSp>
      <p:sp>
        <p:nvSpPr>
          <p:cNvPr id="295" name="Google Shape;295;p25"/>
          <p:cNvSpPr txBox="1"/>
          <p:nvPr/>
        </p:nvSpPr>
        <p:spPr>
          <a:xfrm>
            <a:off x="9144000" y="6551324"/>
            <a:ext cx="8285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706025" y="763350"/>
            <a:ext cx="14299009" cy="7512951"/>
            <a:chOff x="706025" y="763350"/>
            <a:chExt cx="14299009" cy="7512951"/>
          </a:xfrm>
        </p:grpSpPr>
        <p:pic>
          <p:nvPicPr>
            <p:cNvPr id="297" name="Google Shape;29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025" y="763350"/>
              <a:ext cx="7168576" cy="751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650" y="763350"/>
              <a:ext cx="13356384" cy="751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/>
        </p:nvSpPr>
        <p:spPr>
          <a:xfrm>
            <a:off x="1028700" y="5880101"/>
            <a:ext cx="15338700" cy="3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DIRECTORS / ACTORS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1028700" y="4689475"/>
            <a:ext cx="1760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0</a:t>
            </a:r>
            <a:r>
              <a:rPr lang="en-US" sz="8000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3</a:t>
            </a:r>
            <a:endParaRPr/>
          </a:p>
        </p:txBody>
      </p:sp>
      <p:grpSp>
        <p:nvGrpSpPr>
          <p:cNvPr id="305" name="Google Shape;305;p26"/>
          <p:cNvGrpSpPr/>
          <p:nvPr/>
        </p:nvGrpSpPr>
        <p:grpSpPr>
          <a:xfrm>
            <a:off x="0" y="1028700"/>
            <a:ext cx="17449800" cy="3867882"/>
            <a:chOff x="0" y="1028700"/>
            <a:chExt cx="17449800" cy="3867882"/>
          </a:xfrm>
        </p:grpSpPr>
        <p:pic>
          <p:nvPicPr>
            <p:cNvPr id="306" name="Google Shape;30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056350"/>
              <a:ext cx="11907952" cy="3364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26"/>
            <p:cNvGrpSpPr/>
            <p:nvPr/>
          </p:nvGrpSpPr>
          <p:grpSpPr>
            <a:xfrm>
              <a:off x="11907950" y="1028700"/>
              <a:ext cx="5541850" cy="3867882"/>
              <a:chOff x="11907950" y="1028700"/>
              <a:chExt cx="5541850" cy="3867882"/>
            </a:xfrm>
          </p:grpSpPr>
          <p:pic>
            <p:nvPicPr>
              <p:cNvPr id="308" name="Google Shape;308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907950" y="1028700"/>
                <a:ext cx="5541850" cy="3867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26" descr="directors direct a movie"/>
              <p:cNvPicPr preferRelativeResize="0"/>
              <p:nvPr/>
            </p:nvPicPr>
            <p:blipFill rotWithShape="1">
              <a:blip r:embed="rId5">
                <a:alphaModFix/>
              </a:blip>
              <a:srcRect t="17855" b="18308"/>
              <a:stretch/>
            </p:blipFill>
            <p:spPr>
              <a:xfrm>
                <a:off x="11907950" y="1560000"/>
                <a:ext cx="5541850" cy="2860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7"/>
          <p:cNvGrpSpPr/>
          <p:nvPr/>
        </p:nvGrpSpPr>
        <p:grpSpPr>
          <a:xfrm>
            <a:off x="706025" y="8460925"/>
            <a:ext cx="16040400" cy="1399570"/>
            <a:chOff x="706025" y="8460925"/>
            <a:chExt cx="16040400" cy="1399570"/>
          </a:xfrm>
        </p:grpSpPr>
        <p:cxnSp>
          <p:nvCxnSpPr>
            <p:cNvPr id="315" name="Google Shape;315;p27"/>
            <p:cNvCxnSpPr/>
            <p:nvPr/>
          </p:nvCxnSpPr>
          <p:spPr>
            <a:xfrm>
              <a:off x="706025" y="9849695"/>
              <a:ext cx="14250600" cy="1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6" name="Google Shape;316;p27"/>
            <p:cNvSpPr txBox="1"/>
            <p:nvPr/>
          </p:nvSpPr>
          <p:spPr>
            <a:xfrm>
              <a:off x="706025" y="8460925"/>
              <a:ext cx="1604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Paytone One"/>
                  <a:ea typeface="Paytone One"/>
                  <a:cs typeface="Paytone One"/>
                  <a:sym typeface="Paytone One"/>
                </a:rPr>
                <a:t>DIRECTOR vs. GROSS / SCORE</a:t>
              </a:r>
              <a:endParaRPr/>
            </a:p>
          </p:txBody>
        </p:sp>
      </p:grpSp>
      <p:grpSp>
        <p:nvGrpSpPr>
          <p:cNvPr id="317" name="Google Shape;317;p27"/>
          <p:cNvGrpSpPr/>
          <p:nvPr/>
        </p:nvGrpSpPr>
        <p:grpSpPr>
          <a:xfrm>
            <a:off x="706025" y="763350"/>
            <a:ext cx="15924002" cy="7512951"/>
            <a:chOff x="706025" y="763350"/>
            <a:chExt cx="15924002" cy="7512951"/>
          </a:xfrm>
        </p:grpSpPr>
        <p:pic>
          <p:nvPicPr>
            <p:cNvPr id="318" name="Google Shape;31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025" y="763350"/>
              <a:ext cx="7168576" cy="751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7" descr="IMG_2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4124" y="763350"/>
              <a:ext cx="7512950" cy="751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7" descr="IMG_2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17077" y="763350"/>
              <a:ext cx="7512950" cy="751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8"/>
          <p:cNvGrpSpPr/>
          <p:nvPr/>
        </p:nvGrpSpPr>
        <p:grpSpPr>
          <a:xfrm>
            <a:off x="706025" y="8460925"/>
            <a:ext cx="16040400" cy="1399570"/>
            <a:chOff x="706025" y="8460925"/>
            <a:chExt cx="16040400" cy="1399570"/>
          </a:xfrm>
        </p:grpSpPr>
        <p:cxnSp>
          <p:nvCxnSpPr>
            <p:cNvPr id="326" name="Google Shape;326;p28"/>
            <p:cNvCxnSpPr/>
            <p:nvPr/>
          </p:nvCxnSpPr>
          <p:spPr>
            <a:xfrm>
              <a:off x="706025" y="9849695"/>
              <a:ext cx="14250600" cy="1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7" name="Google Shape;327;p28"/>
            <p:cNvSpPr txBox="1"/>
            <p:nvPr/>
          </p:nvSpPr>
          <p:spPr>
            <a:xfrm>
              <a:off x="706025" y="8460925"/>
              <a:ext cx="1604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Paytone One"/>
                  <a:ea typeface="Paytone One"/>
                  <a:cs typeface="Paytone One"/>
                  <a:sym typeface="Paytone One"/>
                </a:rPr>
                <a:t>STAR vs. GROSS / SCORE</a:t>
              </a:r>
              <a:endParaRPr/>
            </a:p>
          </p:txBody>
        </p:sp>
      </p:grpSp>
      <p:grpSp>
        <p:nvGrpSpPr>
          <p:cNvPr id="328" name="Google Shape;328;p28"/>
          <p:cNvGrpSpPr/>
          <p:nvPr/>
        </p:nvGrpSpPr>
        <p:grpSpPr>
          <a:xfrm>
            <a:off x="706025" y="763350"/>
            <a:ext cx="15918626" cy="7512951"/>
            <a:chOff x="706025" y="763350"/>
            <a:chExt cx="15918626" cy="7512951"/>
          </a:xfrm>
        </p:grpSpPr>
        <p:pic>
          <p:nvPicPr>
            <p:cNvPr id="329" name="Google Shape;32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025" y="763350"/>
              <a:ext cx="7168576" cy="751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11700" y="763350"/>
              <a:ext cx="7512951" cy="7512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76400" y="763350"/>
              <a:ext cx="7512951" cy="7512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9"/>
          <p:cNvGrpSpPr/>
          <p:nvPr/>
        </p:nvGrpSpPr>
        <p:grpSpPr>
          <a:xfrm>
            <a:off x="706025" y="8460925"/>
            <a:ext cx="16040400" cy="1399570"/>
            <a:chOff x="706025" y="8460925"/>
            <a:chExt cx="16040400" cy="1399570"/>
          </a:xfrm>
        </p:grpSpPr>
        <p:cxnSp>
          <p:nvCxnSpPr>
            <p:cNvPr id="337" name="Google Shape;337;p29"/>
            <p:cNvCxnSpPr/>
            <p:nvPr/>
          </p:nvCxnSpPr>
          <p:spPr>
            <a:xfrm>
              <a:off x="706025" y="9849695"/>
              <a:ext cx="14250600" cy="1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8" name="Google Shape;338;p29"/>
            <p:cNvSpPr txBox="1"/>
            <p:nvPr/>
          </p:nvSpPr>
          <p:spPr>
            <a:xfrm>
              <a:off x="706025" y="8460925"/>
              <a:ext cx="1604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Paytone One"/>
                  <a:ea typeface="Paytone One"/>
                  <a:cs typeface="Paytone One"/>
                  <a:sym typeface="Paytone One"/>
                </a:rPr>
                <a:t>Director vs. Star</a:t>
              </a:r>
              <a:endParaRPr/>
            </a:p>
          </p:txBody>
        </p:sp>
      </p:grpSp>
      <p:grpSp>
        <p:nvGrpSpPr>
          <p:cNvPr id="339" name="Google Shape;339;p29"/>
          <p:cNvGrpSpPr/>
          <p:nvPr/>
        </p:nvGrpSpPr>
        <p:grpSpPr>
          <a:xfrm>
            <a:off x="395400" y="580825"/>
            <a:ext cx="17497202" cy="7746450"/>
            <a:chOff x="395400" y="580825"/>
            <a:chExt cx="17497202" cy="7746450"/>
          </a:xfrm>
        </p:grpSpPr>
        <p:pic>
          <p:nvPicPr>
            <p:cNvPr id="340" name="Google Shape;340;p29"/>
            <p:cNvPicPr preferRelativeResize="0"/>
            <p:nvPr/>
          </p:nvPicPr>
          <p:blipFill rotWithShape="1">
            <a:blip r:embed="rId3">
              <a:alphaModFix/>
            </a:blip>
            <a:srcRect b="56194"/>
            <a:stretch/>
          </p:blipFill>
          <p:spPr>
            <a:xfrm rot="5400000">
              <a:off x="12373799" y="2808474"/>
              <a:ext cx="7746450" cy="3291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9"/>
            <p:cNvPicPr preferRelativeResize="0"/>
            <p:nvPr/>
          </p:nvPicPr>
          <p:blipFill rotWithShape="1">
            <a:blip r:embed="rId3">
              <a:alphaModFix/>
            </a:blip>
            <a:srcRect b="7876"/>
            <a:stretch/>
          </p:blipFill>
          <p:spPr>
            <a:xfrm rot="5400000">
              <a:off x="7398513" y="993438"/>
              <a:ext cx="7746450" cy="692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278663" y="697562"/>
              <a:ext cx="7746450" cy="751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400" y="1462850"/>
              <a:ext cx="17497202" cy="5832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/>
        </p:nvSpPr>
        <p:spPr>
          <a:xfrm>
            <a:off x="1028700" y="5880101"/>
            <a:ext cx="153387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MOVIE LENGTH</a:t>
            </a:r>
            <a:endParaRPr/>
          </a:p>
        </p:txBody>
      </p:sp>
      <p:sp>
        <p:nvSpPr>
          <p:cNvPr id="349" name="Google Shape;349;p30"/>
          <p:cNvSpPr txBox="1"/>
          <p:nvPr/>
        </p:nvSpPr>
        <p:spPr>
          <a:xfrm>
            <a:off x="1028700" y="4689475"/>
            <a:ext cx="1760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0</a:t>
            </a:r>
            <a:r>
              <a:rPr lang="en-US" sz="8000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4</a:t>
            </a:r>
            <a:endParaRPr/>
          </a:p>
        </p:txBody>
      </p:sp>
      <p:grpSp>
        <p:nvGrpSpPr>
          <p:cNvPr id="350" name="Google Shape;350;p30"/>
          <p:cNvGrpSpPr/>
          <p:nvPr/>
        </p:nvGrpSpPr>
        <p:grpSpPr>
          <a:xfrm>
            <a:off x="0" y="1028700"/>
            <a:ext cx="17449800" cy="3867882"/>
            <a:chOff x="0" y="1028700"/>
            <a:chExt cx="17449800" cy="3867882"/>
          </a:xfrm>
        </p:grpSpPr>
        <p:grpSp>
          <p:nvGrpSpPr>
            <p:cNvPr id="351" name="Google Shape;351;p30"/>
            <p:cNvGrpSpPr/>
            <p:nvPr/>
          </p:nvGrpSpPr>
          <p:grpSpPr>
            <a:xfrm>
              <a:off x="0" y="1028700"/>
              <a:ext cx="17449800" cy="3867882"/>
              <a:chOff x="0" y="1028700"/>
              <a:chExt cx="17449800" cy="3867882"/>
            </a:xfrm>
          </p:grpSpPr>
          <p:pic>
            <p:nvPicPr>
              <p:cNvPr id="352" name="Google Shape;352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1056350"/>
                <a:ext cx="11907952" cy="336418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3" name="Google Shape;353;p30"/>
              <p:cNvGrpSpPr/>
              <p:nvPr/>
            </p:nvGrpSpPr>
            <p:grpSpPr>
              <a:xfrm>
                <a:off x="11907950" y="1028700"/>
                <a:ext cx="5541850" cy="3867882"/>
                <a:chOff x="11907950" y="1028700"/>
                <a:chExt cx="5541850" cy="3867882"/>
              </a:xfrm>
            </p:grpSpPr>
            <p:pic>
              <p:nvPicPr>
                <p:cNvPr id="354" name="Google Shape;354;p3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1907950" y="1028700"/>
                  <a:ext cx="5541850" cy="38678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5" name="Google Shape;355;p30" descr="directors direct a movie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t="17855" b="18308"/>
                <a:stretch/>
              </p:blipFill>
              <p:spPr>
                <a:xfrm>
                  <a:off x="11907950" y="1560000"/>
                  <a:ext cx="5541850" cy="2860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56" name="Google Shape;35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907950" y="1571700"/>
              <a:ext cx="5541850" cy="28153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1"/>
          <p:cNvGrpSpPr/>
          <p:nvPr/>
        </p:nvGrpSpPr>
        <p:grpSpPr>
          <a:xfrm>
            <a:off x="706025" y="8460925"/>
            <a:ext cx="16040400" cy="1399570"/>
            <a:chOff x="706025" y="8460925"/>
            <a:chExt cx="16040400" cy="1399570"/>
          </a:xfrm>
        </p:grpSpPr>
        <p:cxnSp>
          <p:nvCxnSpPr>
            <p:cNvPr id="362" name="Google Shape;362;p31"/>
            <p:cNvCxnSpPr/>
            <p:nvPr/>
          </p:nvCxnSpPr>
          <p:spPr>
            <a:xfrm>
              <a:off x="706025" y="9849695"/>
              <a:ext cx="14250600" cy="1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3" name="Google Shape;363;p31"/>
            <p:cNvSpPr txBox="1"/>
            <p:nvPr/>
          </p:nvSpPr>
          <p:spPr>
            <a:xfrm>
              <a:off x="706025" y="8460925"/>
              <a:ext cx="16040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Paytone One"/>
                  <a:ea typeface="Paytone One"/>
                  <a:cs typeface="Paytone One"/>
                  <a:sym typeface="Paytone One"/>
                </a:rPr>
                <a:t>RUNTIME vs. GROSS by GENRE</a:t>
              </a:r>
              <a:endParaRPr/>
            </a:p>
          </p:txBody>
        </p:sp>
      </p:grpSp>
      <p:pic>
        <p:nvPicPr>
          <p:cNvPr id="364" name="Google Shape;3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25" y="763350"/>
            <a:ext cx="7168576" cy="751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 rotWithShape="1">
          <a:blip r:embed="rId4">
            <a:alphaModFix/>
          </a:blip>
          <a:srcRect r="1826"/>
          <a:stretch/>
        </p:blipFill>
        <p:spPr>
          <a:xfrm>
            <a:off x="1648650" y="763350"/>
            <a:ext cx="13113125" cy="75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0" y="-261283"/>
            <a:ext cx="18288000" cy="3473336"/>
            <a:chOff x="0" y="-66675"/>
            <a:chExt cx="4816593" cy="914788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4816592" cy="848113"/>
            </a:xfrm>
            <a:custGeom>
              <a:avLst/>
              <a:gdLst/>
              <a:ahLst/>
              <a:cxnLst/>
              <a:rect l="l" t="t" r="r" b="b"/>
              <a:pathLst>
                <a:path w="4816592" h="84811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48113"/>
                  </a:lnTo>
                  <a:lnTo>
                    <a:pt x="0" y="848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0" y="-66675"/>
              <a:ext cx="4816593" cy="914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 txBox="1"/>
          <p:nvPr/>
        </p:nvSpPr>
        <p:spPr>
          <a:xfrm>
            <a:off x="1028699" y="979350"/>
            <a:ext cx="13881919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68" dirty="0">
                <a:solidFill>
                  <a:srgbClr val="FFFDFC"/>
                </a:solidFill>
                <a:latin typeface="Paytone One"/>
                <a:ea typeface="Paytone One"/>
                <a:cs typeface="Paytone One"/>
                <a:sym typeface="Paytone One"/>
              </a:rPr>
              <a:t>DATA DESCRIPTION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8435475" y="4408722"/>
            <a:ext cx="93342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latin typeface="KoHo"/>
                <a:ea typeface="KoHo"/>
                <a:cs typeface="KoHo"/>
                <a:sym typeface="KoHo"/>
              </a:rPr>
              <a:t>The dataset includes various details for each movie, such as:</a:t>
            </a:r>
            <a:endParaRPr sz="2900" dirty="0">
              <a:latin typeface="KoHo"/>
              <a:ea typeface="KoHo"/>
              <a:cs typeface="KoHo"/>
              <a:sym typeface="KoHo"/>
            </a:endParaRPr>
          </a:p>
          <a:p>
            <a:pPr marL="5029200" marR="0" lvl="0" indent="-41275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SzPts val="2900"/>
              <a:buFont typeface="KoHo"/>
              <a:buChar char="●"/>
            </a:pPr>
            <a:r>
              <a:rPr lang="en-US" sz="2900" dirty="0">
                <a:latin typeface="KoHo"/>
                <a:ea typeface="KoHo"/>
                <a:cs typeface="KoHo"/>
                <a:sym typeface="KoHo"/>
              </a:rPr>
              <a:t>budget</a:t>
            </a:r>
            <a:endParaRPr sz="2900" dirty="0">
              <a:latin typeface="KoHo"/>
              <a:ea typeface="KoHo"/>
              <a:cs typeface="KoHo"/>
              <a:sym typeface="KoHo"/>
            </a:endParaRPr>
          </a:p>
          <a:p>
            <a:pPr marL="5029200" marR="0" lvl="0" indent="-41275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SzPts val="2900"/>
              <a:buFont typeface="KoHo"/>
              <a:buChar char="●"/>
            </a:pPr>
            <a:r>
              <a:rPr lang="en-US" sz="2900" dirty="0">
                <a:latin typeface="KoHo"/>
                <a:ea typeface="KoHo"/>
                <a:cs typeface="KoHo"/>
                <a:sym typeface="KoHo"/>
              </a:rPr>
              <a:t>country</a:t>
            </a:r>
            <a:endParaRPr sz="2900" dirty="0">
              <a:latin typeface="KoHo"/>
              <a:ea typeface="KoHo"/>
              <a:cs typeface="KoHo"/>
              <a:sym typeface="KoHo"/>
            </a:endParaRPr>
          </a:p>
          <a:p>
            <a:pPr marL="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latin typeface="KoHo"/>
              <a:ea typeface="KoHo"/>
              <a:cs typeface="KoHo"/>
              <a:sym typeface="KoHo"/>
            </a:endParaRPr>
          </a:p>
          <a:p>
            <a:pPr marL="45720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latin typeface="KoHo"/>
              <a:ea typeface="KoHo"/>
              <a:cs typeface="KoHo"/>
              <a:sym typeface="KoH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028700" y="3985985"/>
            <a:ext cx="6289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6820 MOVIES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028700" y="4963875"/>
            <a:ext cx="684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220 Movies per year, 1986 - 2016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2975725" y="6759025"/>
            <a:ext cx="5312400" cy="26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275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SzPts val="2900"/>
              <a:buFont typeface="KoHo"/>
              <a:buChar char="●"/>
            </a:pPr>
            <a:r>
              <a:rPr lang="en-US" sz="2900">
                <a:latin typeface="KoHo"/>
                <a:ea typeface="KoHo"/>
                <a:cs typeface="KoHo"/>
                <a:sym typeface="KoHo"/>
              </a:rPr>
              <a:t>rating</a:t>
            </a:r>
            <a:endParaRPr sz="2900">
              <a:latin typeface="KoHo"/>
              <a:ea typeface="KoHo"/>
              <a:cs typeface="KoHo"/>
              <a:sym typeface="KoHo"/>
            </a:endParaRPr>
          </a:p>
          <a:p>
            <a:pPr marL="457200" marR="0" lvl="0" indent="-41275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SzPts val="2900"/>
              <a:buFont typeface="KoHo"/>
              <a:buChar char="●"/>
            </a:pPr>
            <a:r>
              <a:rPr lang="en-US" sz="2900">
                <a:latin typeface="KoHo"/>
                <a:ea typeface="KoHo"/>
                <a:cs typeface="KoHo"/>
                <a:sym typeface="KoHo"/>
              </a:rPr>
              <a:t>release date</a:t>
            </a:r>
            <a:endParaRPr sz="2900">
              <a:latin typeface="KoHo"/>
              <a:ea typeface="KoHo"/>
              <a:cs typeface="KoHo"/>
              <a:sym typeface="KoHo"/>
            </a:endParaRPr>
          </a:p>
          <a:p>
            <a:pPr marL="457200" marR="0" lvl="0" indent="-41275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SzPts val="2900"/>
              <a:buFont typeface="KoHo"/>
              <a:buChar char="●"/>
            </a:pPr>
            <a:r>
              <a:rPr lang="en-US" sz="2900">
                <a:latin typeface="KoHo"/>
                <a:ea typeface="KoHo"/>
                <a:cs typeface="KoHo"/>
                <a:sym typeface="KoHo"/>
              </a:rPr>
              <a:t>year</a:t>
            </a:r>
            <a:endParaRPr sz="2900">
              <a:latin typeface="KoHo"/>
              <a:ea typeface="KoHo"/>
              <a:cs typeface="KoHo"/>
              <a:sym typeface="KoHo"/>
            </a:endParaRPr>
          </a:p>
          <a:p>
            <a:pPr marL="45720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KoHo"/>
              <a:ea typeface="KoHo"/>
              <a:cs typeface="KoHo"/>
              <a:sym typeface="KoHo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/>
        <p:spPr>
          <a:xfrm>
            <a:off x="1028700" y="5638750"/>
            <a:ext cx="11522528" cy="44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movie">
            <a:extLst>
              <a:ext uri="{FF2B5EF4-FFF2-40B4-BE49-F238E27FC236}">
                <a16:creationId xmlns:a16="http://schemas.microsoft.com/office/drawing/2014/main" id="{CAEDA235-9C76-2E69-FB79-4E26757B6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5628528"/>
            <a:ext cx="11522495" cy="445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50" y="2843450"/>
            <a:ext cx="7871101" cy="68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452500" y="829650"/>
            <a:ext cx="78711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PREDICTION</a:t>
            </a:r>
            <a:endParaRPr/>
          </a:p>
        </p:txBody>
      </p:sp>
      <p:grpSp>
        <p:nvGrpSpPr>
          <p:cNvPr id="372" name="Google Shape;372;p32"/>
          <p:cNvGrpSpPr/>
          <p:nvPr/>
        </p:nvGrpSpPr>
        <p:grpSpPr>
          <a:xfrm>
            <a:off x="7501350" y="829651"/>
            <a:ext cx="10617425" cy="8742346"/>
            <a:chOff x="7501350" y="829651"/>
            <a:chExt cx="10617425" cy="8742346"/>
          </a:xfrm>
        </p:grpSpPr>
        <p:sp>
          <p:nvSpPr>
            <p:cNvPr id="373" name="Google Shape;373;p32"/>
            <p:cNvSpPr txBox="1"/>
            <p:nvPr/>
          </p:nvSpPr>
          <p:spPr>
            <a:xfrm>
              <a:off x="7565525" y="7348575"/>
              <a:ext cx="33363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70" b="1">
                  <a:latin typeface="KoHo"/>
                  <a:ea typeface="KoHo"/>
                  <a:cs typeface="KoHo"/>
                  <a:sym typeface="KoHo"/>
                </a:rPr>
                <a:t>Genre</a:t>
              </a:r>
              <a:endParaRPr/>
            </a:p>
          </p:txBody>
        </p:sp>
        <p:sp>
          <p:nvSpPr>
            <p:cNvPr id="374" name="Google Shape;374;p32"/>
            <p:cNvSpPr txBox="1"/>
            <p:nvPr/>
          </p:nvSpPr>
          <p:spPr>
            <a:xfrm>
              <a:off x="7501350" y="3353700"/>
              <a:ext cx="33363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70" b="1">
                  <a:latin typeface="KoHo"/>
                  <a:ea typeface="KoHo"/>
                  <a:cs typeface="KoHo"/>
                  <a:sym typeface="KoHo"/>
                </a:rPr>
                <a:t>Release Region</a:t>
              </a:r>
              <a:endParaRPr/>
            </a:p>
          </p:txBody>
        </p:sp>
        <p:sp>
          <p:nvSpPr>
            <p:cNvPr id="375" name="Google Shape;375;p32"/>
            <p:cNvSpPr txBox="1"/>
            <p:nvPr/>
          </p:nvSpPr>
          <p:spPr>
            <a:xfrm>
              <a:off x="7641725" y="8546225"/>
              <a:ext cx="33363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70" b="1">
                  <a:latin typeface="KoHo"/>
                  <a:ea typeface="KoHo"/>
                  <a:cs typeface="KoHo"/>
                  <a:sym typeface="KoHo"/>
                </a:rPr>
                <a:t>Runtime </a:t>
              </a:r>
              <a:endParaRPr/>
            </a:p>
          </p:txBody>
        </p:sp>
        <p:sp>
          <p:nvSpPr>
            <p:cNvPr id="376" name="Google Shape;376;p32"/>
            <p:cNvSpPr txBox="1"/>
            <p:nvPr/>
          </p:nvSpPr>
          <p:spPr>
            <a:xfrm>
              <a:off x="7501350" y="6016950"/>
              <a:ext cx="33363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70" b="1">
                  <a:latin typeface="KoHo"/>
                  <a:ea typeface="KoHo"/>
                  <a:cs typeface="KoHo"/>
                  <a:sym typeface="KoHo"/>
                </a:rPr>
                <a:t>Release Year</a:t>
              </a:r>
              <a:endParaRPr/>
            </a:p>
          </p:txBody>
        </p:sp>
        <p:sp>
          <p:nvSpPr>
            <p:cNvPr id="377" name="Google Shape;377;p32"/>
            <p:cNvSpPr txBox="1"/>
            <p:nvPr/>
          </p:nvSpPr>
          <p:spPr>
            <a:xfrm>
              <a:off x="7501350" y="4685313"/>
              <a:ext cx="33363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70" b="1">
                  <a:latin typeface="KoHo"/>
                  <a:ea typeface="KoHo"/>
                  <a:cs typeface="KoHo"/>
                  <a:sym typeface="KoHo"/>
                </a:rPr>
                <a:t>Release Month</a:t>
              </a:r>
              <a:endParaRPr/>
            </a:p>
          </p:txBody>
        </p:sp>
        <p:pic>
          <p:nvPicPr>
            <p:cNvPr id="378" name="Google Shape;37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78013" y="2811075"/>
              <a:ext cx="2200275" cy="161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66200" y="1000738"/>
              <a:ext cx="1872892" cy="215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61125" y="829651"/>
              <a:ext cx="1727903" cy="215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960250" y="2811075"/>
              <a:ext cx="2350781" cy="153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2"/>
            <p:cNvPicPr preferRelativeResize="0"/>
            <p:nvPr/>
          </p:nvPicPr>
          <p:blipFill rotWithShape="1">
            <a:blip r:embed="rId8">
              <a:alphaModFix/>
            </a:blip>
            <a:srcRect t="25689"/>
            <a:stretch/>
          </p:blipFill>
          <p:spPr>
            <a:xfrm>
              <a:off x="11569175" y="8546222"/>
              <a:ext cx="5481975" cy="102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569175" y="6330363"/>
              <a:ext cx="3119850" cy="1924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2"/>
            <p:cNvSpPr txBox="1"/>
            <p:nvPr/>
          </p:nvSpPr>
          <p:spPr>
            <a:xfrm>
              <a:off x="11569175" y="4648500"/>
              <a:ext cx="6549600" cy="14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70" b="1">
                  <a:latin typeface="KoHo"/>
                  <a:ea typeface="KoHo"/>
                  <a:cs typeface="KoHo"/>
                  <a:sym typeface="KoHo"/>
                </a:rPr>
                <a:t>Assumption: More average gross this feature brings, more important impact this feature makes</a:t>
              </a:r>
              <a:endParaRPr sz="1100"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11041225" y="3772625"/>
              <a:ext cx="375600" cy="38709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9625" y="314250"/>
            <a:ext cx="6742950" cy="6006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3"/>
          <p:cNvGrpSpPr/>
          <p:nvPr/>
        </p:nvGrpSpPr>
        <p:grpSpPr>
          <a:xfrm>
            <a:off x="706025" y="8460925"/>
            <a:ext cx="18288000" cy="1399570"/>
            <a:chOff x="706025" y="8460925"/>
            <a:chExt cx="18288000" cy="1399570"/>
          </a:xfrm>
        </p:grpSpPr>
        <p:cxnSp>
          <p:nvCxnSpPr>
            <p:cNvPr id="392" name="Google Shape;392;p33"/>
            <p:cNvCxnSpPr/>
            <p:nvPr/>
          </p:nvCxnSpPr>
          <p:spPr>
            <a:xfrm>
              <a:off x="706025" y="9849695"/>
              <a:ext cx="14250600" cy="10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3" name="Google Shape;393;p33"/>
            <p:cNvSpPr txBox="1"/>
            <p:nvPr/>
          </p:nvSpPr>
          <p:spPr>
            <a:xfrm>
              <a:off x="706025" y="8460925"/>
              <a:ext cx="182880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Paytone One"/>
                  <a:ea typeface="Paytone One"/>
                  <a:cs typeface="Paytone One"/>
                  <a:sym typeface="Paytone One"/>
                </a:rPr>
                <a:t>Decision Tree Model &amp; Prediction</a:t>
              </a:r>
              <a:endParaRPr/>
            </a:p>
          </p:txBody>
        </p:sp>
      </p:grpSp>
      <p:pic>
        <p:nvPicPr>
          <p:cNvPr id="394" name="Google Shape;394;p33"/>
          <p:cNvPicPr preferRelativeResize="0"/>
          <p:nvPr/>
        </p:nvPicPr>
        <p:blipFill rotWithShape="1">
          <a:blip r:embed="rId4">
            <a:alphaModFix/>
          </a:blip>
          <a:srcRect l="2740" r="3713"/>
          <a:stretch/>
        </p:blipFill>
        <p:spPr>
          <a:xfrm>
            <a:off x="432025" y="616350"/>
            <a:ext cx="8896875" cy="65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8250" y="6860725"/>
            <a:ext cx="119824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50" y="898375"/>
            <a:ext cx="6953075" cy="8776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34"/>
          <p:cNvGrpSpPr/>
          <p:nvPr/>
        </p:nvGrpSpPr>
        <p:grpSpPr>
          <a:xfrm>
            <a:off x="9115217" y="3642770"/>
            <a:ext cx="7907768" cy="2746185"/>
            <a:chOff x="9115217" y="3642770"/>
            <a:chExt cx="7907768" cy="2746185"/>
          </a:xfrm>
        </p:grpSpPr>
        <p:sp>
          <p:nvSpPr>
            <p:cNvPr id="402" name="Google Shape;402;p34"/>
            <p:cNvSpPr txBox="1"/>
            <p:nvPr/>
          </p:nvSpPr>
          <p:spPr>
            <a:xfrm>
              <a:off x="10513585" y="3863657"/>
              <a:ext cx="6509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1C1C1C"/>
                  </a:solidFill>
                  <a:latin typeface="KoHo"/>
                  <a:ea typeface="KoHo"/>
                  <a:cs typeface="KoHo"/>
                  <a:sym typeface="KoHo"/>
                </a:rPr>
                <a:t>GitHub LINK</a:t>
              </a:r>
              <a:endParaRPr/>
            </a:p>
          </p:txBody>
        </p:sp>
        <p:sp>
          <p:nvSpPr>
            <p:cNvPr id="403" name="Google Shape;403;p34"/>
            <p:cNvSpPr txBox="1"/>
            <p:nvPr/>
          </p:nvSpPr>
          <p:spPr>
            <a:xfrm>
              <a:off x="9115217" y="3642770"/>
              <a:ext cx="908400" cy="23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0" b="0" i="0" u="none" strike="noStrike" cap="none">
                  <a:solidFill>
                    <a:srgbClr val="1C1C1C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2</a:t>
              </a:r>
              <a:endParaRPr/>
            </a:p>
          </p:txBody>
        </p:sp>
        <p:cxnSp>
          <p:nvCxnSpPr>
            <p:cNvPr id="404" name="Google Shape;404;p34"/>
            <p:cNvCxnSpPr/>
            <p:nvPr/>
          </p:nvCxnSpPr>
          <p:spPr>
            <a:xfrm>
              <a:off x="9115263" y="6369755"/>
              <a:ext cx="7812600" cy="192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5" name="Google Shape;405;p34"/>
            <p:cNvSpPr txBox="1"/>
            <p:nvPr/>
          </p:nvSpPr>
          <p:spPr>
            <a:xfrm>
              <a:off x="10451600" y="5084075"/>
              <a:ext cx="6012300" cy="10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https://github.com/feiyunyan2333/stat679_proj</a:t>
              </a:r>
              <a:r>
                <a:rPr lang="en-US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34"/>
          <p:cNvGrpSpPr/>
          <p:nvPr/>
        </p:nvGrpSpPr>
        <p:grpSpPr>
          <a:xfrm>
            <a:off x="9115217" y="535870"/>
            <a:ext cx="8193993" cy="2621684"/>
            <a:chOff x="9115217" y="535870"/>
            <a:chExt cx="8193993" cy="2621684"/>
          </a:xfrm>
        </p:grpSpPr>
        <p:sp>
          <p:nvSpPr>
            <p:cNvPr id="407" name="Google Shape;407;p34"/>
            <p:cNvSpPr txBox="1"/>
            <p:nvPr/>
          </p:nvSpPr>
          <p:spPr>
            <a:xfrm>
              <a:off x="10392110" y="766345"/>
              <a:ext cx="6917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1C1C1C"/>
                  </a:solidFill>
                  <a:latin typeface="KoHo"/>
                  <a:ea typeface="KoHo"/>
                  <a:cs typeface="KoHo"/>
                  <a:sym typeface="KoHo"/>
                </a:rPr>
                <a:t>SHINY APP LINK</a:t>
              </a:r>
              <a:endParaRPr/>
            </a:p>
          </p:txBody>
        </p:sp>
        <p:sp>
          <p:nvSpPr>
            <p:cNvPr id="408" name="Google Shape;408;p34"/>
            <p:cNvSpPr txBox="1"/>
            <p:nvPr/>
          </p:nvSpPr>
          <p:spPr>
            <a:xfrm>
              <a:off x="9115217" y="535870"/>
              <a:ext cx="605400" cy="23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0" b="0" i="0" u="none" strike="noStrike" cap="none">
                  <a:solidFill>
                    <a:srgbClr val="1C1C1C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1</a:t>
              </a:r>
              <a:endParaRPr/>
            </a:p>
          </p:txBody>
        </p:sp>
        <p:cxnSp>
          <p:nvCxnSpPr>
            <p:cNvPr id="409" name="Google Shape;409;p34"/>
            <p:cNvCxnSpPr/>
            <p:nvPr/>
          </p:nvCxnSpPr>
          <p:spPr>
            <a:xfrm>
              <a:off x="9115263" y="3138354"/>
              <a:ext cx="7812600" cy="192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0" name="Google Shape;410;p34"/>
            <p:cNvSpPr txBox="1"/>
            <p:nvPr/>
          </p:nvSpPr>
          <p:spPr>
            <a:xfrm>
              <a:off x="10513575" y="1909750"/>
              <a:ext cx="6012300" cy="10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https://siyanwang.shinyapps.io/679groupproject</a:t>
              </a:r>
              <a:r>
                <a:rPr lang="en-US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34"/>
          <p:cNvGrpSpPr/>
          <p:nvPr/>
        </p:nvGrpSpPr>
        <p:grpSpPr>
          <a:xfrm>
            <a:off x="9115217" y="6874580"/>
            <a:ext cx="8351458" cy="2372770"/>
            <a:chOff x="9115217" y="6874580"/>
            <a:chExt cx="8351458" cy="2372770"/>
          </a:xfrm>
        </p:grpSpPr>
        <p:sp>
          <p:nvSpPr>
            <p:cNvPr id="412" name="Google Shape;412;p34"/>
            <p:cNvSpPr txBox="1"/>
            <p:nvPr/>
          </p:nvSpPr>
          <p:spPr>
            <a:xfrm>
              <a:off x="10513575" y="7144475"/>
              <a:ext cx="6953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6000" b="1">
                  <a:solidFill>
                    <a:srgbClr val="1C1C1C"/>
                  </a:solidFill>
                  <a:latin typeface="KoHo"/>
                  <a:ea typeface="KoHo"/>
                  <a:cs typeface="KoHo"/>
                  <a:sym typeface="KoHo"/>
                </a:rPr>
                <a:t>D3 VISUALIZATION</a:t>
              </a:r>
              <a:endParaRPr sz="6000" b="1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endParaRPr>
            </a:p>
          </p:txBody>
        </p:sp>
        <p:sp>
          <p:nvSpPr>
            <p:cNvPr id="413" name="Google Shape;413;p34"/>
            <p:cNvSpPr txBox="1"/>
            <p:nvPr/>
          </p:nvSpPr>
          <p:spPr>
            <a:xfrm>
              <a:off x="9115217" y="6874580"/>
              <a:ext cx="908400" cy="23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0" b="0" i="0" u="none" strike="noStrike" cap="none">
                  <a:solidFill>
                    <a:srgbClr val="1C1C1C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3</a:t>
              </a:r>
              <a:endParaRPr/>
            </a:p>
          </p:txBody>
        </p:sp>
        <p:sp>
          <p:nvSpPr>
            <p:cNvPr id="414" name="Google Shape;414;p34"/>
            <p:cNvSpPr txBox="1"/>
            <p:nvPr/>
          </p:nvSpPr>
          <p:spPr>
            <a:xfrm>
              <a:off x="10474450" y="8238750"/>
              <a:ext cx="6752400" cy="10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https://vivianbeagle.github.io/STAT679/pie.html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https://vivianbeagle.github.io/STAT679/runtime.html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just" rtl="0">
                <a:lnSpc>
                  <a:spcPct val="20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5"/>
          <p:cNvGrpSpPr/>
          <p:nvPr/>
        </p:nvGrpSpPr>
        <p:grpSpPr>
          <a:xfrm>
            <a:off x="0" y="-261284"/>
            <a:ext cx="18288118" cy="3473359"/>
            <a:chOff x="0" y="-66675"/>
            <a:chExt cx="4816592" cy="914788"/>
          </a:xfrm>
        </p:grpSpPr>
        <p:sp>
          <p:nvSpPr>
            <p:cNvPr id="420" name="Google Shape;420;p35"/>
            <p:cNvSpPr/>
            <p:nvPr/>
          </p:nvSpPr>
          <p:spPr>
            <a:xfrm>
              <a:off x="0" y="0"/>
              <a:ext cx="4816592" cy="848113"/>
            </a:xfrm>
            <a:custGeom>
              <a:avLst/>
              <a:gdLst/>
              <a:ahLst/>
              <a:cxnLst/>
              <a:rect l="l" t="t" r="r" b="b"/>
              <a:pathLst>
                <a:path w="4816592" h="84811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48113"/>
                  </a:lnTo>
                  <a:lnTo>
                    <a:pt x="0" y="848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Google Shape;421;p35"/>
            <p:cNvSpPr txBox="1"/>
            <p:nvPr/>
          </p:nvSpPr>
          <p:spPr>
            <a:xfrm>
              <a:off x="0" y="-66675"/>
              <a:ext cx="4816500" cy="9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2" name="Google Shape;422;p35"/>
          <p:cNvSpPr txBox="1"/>
          <p:nvPr/>
        </p:nvSpPr>
        <p:spPr>
          <a:xfrm>
            <a:off x="8563559" y="3098800"/>
            <a:ext cx="8695800" cy="52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0" b="0" i="0" u="none" strike="noStrike" cap="none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THANK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0" b="0" i="0" u="none" strike="noStrike" cap="none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YOU!</a:t>
            </a:r>
            <a:endParaRPr/>
          </a:p>
        </p:txBody>
      </p:sp>
      <p:pic>
        <p:nvPicPr>
          <p:cNvPr id="423" name="Google Shape;4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25900" y="652425"/>
            <a:ext cx="10035124" cy="89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1028700" y="979356"/>
            <a:ext cx="96609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CONTENTS</a:t>
            </a:r>
            <a:endParaRPr sz="11068"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108" name="Google Shape;108;p15"/>
          <p:cNvGrpSpPr/>
          <p:nvPr/>
        </p:nvGrpSpPr>
        <p:grpSpPr>
          <a:xfrm>
            <a:off x="1028701" y="2746341"/>
            <a:ext cx="12634832" cy="1572743"/>
            <a:chOff x="1028700" y="2810816"/>
            <a:chExt cx="12634832" cy="153244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1028700" y="2813797"/>
              <a:ext cx="4830397" cy="1529459"/>
              <a:chOff x="0" y="-66675"/>
              <a:chExt cx="1272203" cy="40282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0" y="0"/>
                <a:ext cx="1272203" cy="336145"/>
              </a:xfrm>
              <a:custGeom>
                <a:avLst/>
                <a:gdLst/>
                <a:ahLst/>
                <a:cxnLst/>
                <a:rect l="l" t="t" r="r" b="b"/>
                <a:pathLst>
                  <a:path w="1272203" h="336145" extrusionOk="0">
                    <a:moveTo>
                      <a:pt x="0" y="0"/>
                    </a:moveTo>
                    <a:lnTo>
                      <a:pt x="1272203" y="0"/>
                    </a:lnTo>
                    <a:lnTo>
                      <a:pt x="1272203" y="336145"/>
                    </a:lnTo>
                    <a:lnTo>
                      <a:pt x="0" y="336145"/>
                    </a:lnTo>
                    <a:close/>
                  </a:path>
                </a:pathLst>
              </a:custGeom>
              <a:solidFill>
                <a:srgbClr val="FFFDFC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Google Shape;111;p15"/>
              <p:cNvSpPr txBox="1"/>
              <p:nvPr/>
            </p:nvSpPr>
            <p:spPr>
              <a:xfrm>
                <a:off x="0" y="-66675"/>
                <a:ext cx="1272203" cy="402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5859097" y="2810816"/>
              <a:ext cx="7804435" cy="1529459"/>
              <a:chOff x="0" y="-66675"/>
              <a:chExt cx="2055489" cy="40282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0" y="0"/>
                <a:ext cx="2055489" cy="336145"/>
              </a:xfrm>
              <a:custGeom>
                <a:avLst/>
                <a:gdLst/>
                <a:ahLst/>
                <a:cxnLst/>
                <a:rect l="l" t="t" r="r" b="b"/>
                <a:pathLst>
                  <a:path w="2055489" h="336145" extrusionOk="0">
                    <a:moveTo>
                      <a:pt x="0" y="0"/>
                    </a:moveTo>
                    <a:lnTo>
                      <a:pt x="2055489" y="0"/>
                    </a:lnTo>
                    <a:lnTo>
                      <a:pt x="2055489" y="336145"/>
                    </a:lnTo>
                    <a:lnTo>
                      <a:pt x="0" y="336145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Google Shape;114;p15"/>
              <p:cNvSpPr txBox="1"/>
              <p:nvPr/>
            </p:nvSpPr>
            <p:spPr>
              <a:xfrm>
                <a:off x="0" y="-66675"/>
                <a:ext cx="2055489" cy="402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" name="Google Shape;115;p15"/>
            <p:cNvSpPr txBox="1"/>
            <p:nvPr/>
          </p:nvSpPr>
          <p:spPr>
            <a:xfrm>
              <a:off x="1370518" y="3543179"/>
              <a:ext cx="44886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>
                  <a:latin typeface="KoHo"/>
                  <a:ea typeface="KoHo"/>
                  <a:cs typeface="KoHo"/>
                  <a:sym typeface="KoHo"/>
                </a:rPr>
                <a:t>BUDGET ANALYSIS</a:t>
              </a:r>
              <a:endParaRPr/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6409585" y="3543179"/>
              <a:ext cx="63408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DFC"/>
                  </a:solidFill>
                  <a:latin typeface="KoHo"/>
                  <a:ea typeface="KoHo"/>
                  <a:cs typeface="KoHo"/>
                  <a:sym typeface="KoHo"/>
                </a:rPr>
                <a:t>Movie budgets and Box office revenue</a:t>
              </a:r>
              <a:endParaRPr/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1028701" y="4515242"/>
            <a:ext cx="12634832" cy="1569751"/>
            <a:chOff x="1028701" y="5513741"/>
            <a:chExt cx="12634832" cy="1262568"/>
          </a:xfrm>
        </p:grpSpPr>
        <p:grpSp>
          <p:nvGrpSpPr>
            <p:cNvPr id="118" name="Google Shape;118;p15"/>
            <p:cNvGrpSpPr/>
            <p:nvPr/>
          </p:nvGrpSpPr>
          <p:grpSpPr>
            <a:xfrm>
              <a:off x="1028701" y="5513741"/>
              <a:ext cx="4830397" cy="1262568"/>
              <a:chOff x="0" y="-66675"/>
              <a:chExt cx="1272203" cy="402820"/>
            </a:xfrm>
          </p:grpSpPr>
          <p:sp>
            <p:nvSpPr>
              <p:cNvPr id="119" name="Google Shape;119;p15"/>
              <p:cNvSpPr/>
              <p:nvPr/>
            </p:nvSpPr>
            <p:spPr>
              <a:xfrm>
                <a:off x="0" y="0"/>
                <a:ext cx="1272203" cy="336145"/>
              </a:xfrm>
              <a:custGeom>
                <a:avLst/>
                <a:gdLst/>
                <a:ahLst/>
                <a:cxnLst/>
                <a:rect l="l" t="t" r="r" b="b"/>
                <a:pathLst>
                  <a:path w="1272203" h="336145" extrusionOk="0">
                    <a:moveTo>
                      <a:pt x="0" y="0"/>
                    </a:moveTo>
                    <a:lnTo>
                      <a:pt x="1272203" y="0"/>
                    </a:lnTo>
                    <a:lnTo>
                      <a:pt x="1272203" y="336145"/>
                    </a:lnTo>
                    <a:lnTo>
                      <a:pt x="0" y="336145"/>
                    </a:lnTo>
                    <a:close/>
                  </a:path>
                </a:pathLst>
              </a:custGeom>
              <a:solidFill>
                <a:srgbClr val="FFFDFC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Google Shape;120;p15"/>
              <p:cNvSpPr txBox="1"/>
              <p:nvPr/>
            </p:nvSpPr>
            <p:spPr>
              <a:xfrm>
                <a:off x="0" y="-66675"/>
                <a:ext cx="1272203" cy="402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5859098" y="5513741"/>
              <a:ext cx="7804435" cy="1262568"/>
              <a:chOff x="0" y="-66675"/>
              <a:chExt cx="2055489" cy="40282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0" y="0"/>
                <a:ext cx="2055489" cy="336145"/>
              </a:xfrm>
              <a:custGeom>
                <a:avLst/>
                <a:gdLst/>
                <a:ahLst/>
                <a:cxnLst/>
                <a:rect l="l" t="t" r="r" b="b"/>
                <a:pathLst>
                  <a:path w="2055489" h="336145" extrusionOk="0">
                    <a:moveTo>
                      <a:pt x="0" y="0"/>
                    </a:moveTo>
                    <a:lnTo>
                      <a:pt x="2055489" y="0"/>
                    </a:lnTo>
                    <a:lnTo>
                      <a:pt x="2055489" y="336145"/>
                    </a:lnTo>
                    <a:lnTo>
                      <a:pt x="0" y="336145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Google Shape;123;p15"/>
              <p:cNvSpPr txBox="1"/>
              <p:nvPr/>
            </p:nvSpPr>
            <p:spPr>
              <a:xfrm>
                <a:off x="0" y="-66675"/>
                <a:ext cx="2055489" cy="402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" name="Google Shape;124;p15"/>
            <p:cNvSpPr txBox="1"/>
            <p:nvPr/>
          </p:nvSpPr>
          <p:spPr>
            <a:xfrm>
              <a:off x="1179871" y="6084415"/>
              <a:ext cx="4679001" cy="346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dirty="0">
                  <a:latin typeface="KoHo"/>
                  <a:ea typeface="KoHo"/>
                  <a:cs typeface="KoHo"/>
                  <a:sym typeface="KoHo"/>
                </a:rPr>
                <a:t>DIRECTOR/ACTOR IMPACT</a:t>
              </a:r>
              <a:endParaRPr dirty="0"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6409575" y="6092275"/>
              <a:ext cx="65217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DFC"/>
                  </a:solidFill>
                  <a:latin typeface="KoHo"/>
                  <a:ea typeface="KoHo"/>
                  <a:cs typeface="KoHo"/>
                  <a:sym typeface="KoHo"/>
                </a:rPr>
                <a:t>Specific directors / lead actors / actresses</a:t>
              </a:r>
              <a:endParaRPr/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1028701" y="6274860"/>
            <a:ext cx="12634832" cy="1569751"/>
            <a:chOff x="1028701" y="6929021"/>
            <a:chExt cx="12634832" cy="1262568"/>
          </a:xfrm>
        </p:grpSpPr>
        <p:grpSp>
          <p:nvGrpSpPr>
            <p:cNvPr id="127" name="Google Shape;127;p15"/>
            <p:cNvGrpSpPr/>
            <p:nvPr/>
          </p:nvGrpSpPr>
          <p:grpSpPr>
            <a:xfrm>
              <a:off x="1028701" y="6929021"/>
              <a:ext cx="4830397" cy="1262568"/>
              <a:chOff x="0" y="-66675"/>
              <a:chExt cx="1272203" cy="402820"/>
            </a:xfrm>
          </p:grpSpPr>
          <p:sp>
            <p:nvSpPr>
              <p:cNvPr id="128" name="Google Shape;128;p15"/>
              <p:cNvSpPr/>
              <p:nvPr/>
            </p:nvSpPr>
            <p:spPr>
              <a:xfrm>
                <a:off x="0" y="0"/>
                <a:ext cx="1272203" cy="336145"/>
              </a:xfrm>
              <a:custGeom>
                <a:avLst/>
                <a:gdLst/>
                <a:ahLst/>
                <a:cxnLst/>
                <a:rect l="l" t="t" r="r" b="b"/>
                <a:pathLst>
                  <a:path w="1272203" h="336145" extrusionOk="0">
                    <a:moveTo>
                      <a:pt x="0" y="0"/>
                    </a:moveTo>
                    <a:lnTo>
                      <a:pt x="1272203" y="0"/>
                    </a:lnTo>
                    <a:lnTo>
                      <a:pt x="1272203" y="336145"/>
                    </a:lnTo>
                    <a:lnTo>
                      <a:pt x="0" y="336145"/>
                    </a:lnTo>
                    <a:close/>
                  </a:path>
                </a:pathLst>
              </a:custGeom>
              <a:solidFill>
                <a:srgbClr val="FFFDFC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Google Shape;129;p15"/>
              <p:cNvSpPr txBox="1"/>
              <p:nvPr/>
            </p:nvSpPr>
            <p:spPr>
              <a:xfrm>
                <a:off x="0" y="-66675"/>
                <a:ext cx="1272203" cy="402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15"/>
            <p:cNvGrpSpPr/>
            <p:nvPr/>
          </p:nvGrpSpPr>
          <p:grpSpPr>
            <a:xfrm>
              <a:off x="5859098" y="6929021"/>
              <a:ext cx="7804435" cy="1262568"/>
              <a:chOff x="0" y="-66675"/>
              <a:chExt cx="2055489" cy="402820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0" y="0"/>
                <a:ext cx="2055489" cy="336145"/>
              </a:xfrm>
              <a:custGeom>
                <a:avLst/>
                <a:gdLst/>
                <a:ahLst/>
                <a:cxnLst/>
                <a:rect l="l" t="t" r="r" b="b"/>
                <a:pathLst>
                  <a:path w="2055489" h="336145" extrusionOk="0">
                    <a:moveTo>
                      <a:pt x="0" y="0"/>
                    </a:moveTo>
                    <a:lnTo>
                      <a:pt x="2055489" y="0"/>
                    </a:lnTo>
                    <a:lnTo>
                      <a:pt x="2055489" y="336145"/>
                    </a:lnTo>
                    <a:lnTo>
                      <a:pt x="0" y="336145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Google Shape;132;p15"/>
              <p:cNvSpPr txBox="1"/>
              <p:nvPr/>
            </p:nvSpPr>
            <p:spPr>
              <a:xfrm>
                <a:off x="0" y="-66675"/>
                <a:ext cx="2055489" cy="402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15"/>
            <p:cNvSpPr txBox="1"/>
            <p:nvPr/>
          </p:nvSpPr>
          <p:spPr>
            <a:xfrm>
              <a:off x="1370519" y="7531127"/>
              <a:ext cx="4488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>
                  <a:latin typeface="KoHo"/>
                  <a:ea typeface="KoHo"/>
                  <a:cs typeface="KoHo"/>
                  <a:sym typeface="KoHo"/>
                </a:rPr>
                <a:t>RELEASE ANALYSIS</a:t>
              </a:r>
              <a:endParaRPr/>
            </a:p>
          </p:txBody>
        </p:sp>
        <p:sp>
          <p:nvSpPr>
            <p:cNvPr id="134" name="Google Shape;134;p15"/>
            <p:cNvSpPr txBox="1"/>
            <p:nvPr/>
          </p:nvSpPr>
          <p:spPr>
            <a:xfrm>
              <a:off x="6409586" y="7531127"/>
              <a:ext cx="50277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DFC"/>
                  </a:solidFill>
                  <a:latin typeface="KoHo"/>
                  <a:ea typeface="KoHo"/>
                  <a:cs typeface="KoHo"/>
                  <a:sym typeface="KoHo"/>
                </a:rPr>
                <a:t>Specific date patterns</a:t>
              </a:r>
              <a:endParaRPr/>
            </a:p>
          </p:txBody>
        </p:sp>
      </p:grp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298" y="1031320"/>
            <a:ext cx="3221300" cy="8471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5"/>
          <p:cNvGrpSpPr/>
          <p:nvPr/>
        </p:nvGrpSpPr>
        <p:grpSpPr>
          <a:xfrm>
            <a:off x="1028475" y="8042960"/>
            <a:ext cx="12635305" cy="1576895"/>
            <a:chOff x="1028700" y="2810815"/>
            <a:chExt cx="12635305" cy="1532752"/>
          </a:xfrm>
        </p:grpSpPr>
        <p:grpSp>
          <p:nvGrpSpPr>
            <p:cNvPr id="137" name="Google Shape;137;p15"/>
            <p:cNvGrpSpPr/>
            <p:nvPr/>
          </p:nvGrpSpPr>
          <p:grpSpPr>
            <a:xfrm>
              <a:off x="1028700" y="2813796"/>
              <a:ext cx="4830796" cy="1529771"/>
              <a:chOff x="0" y="-66675"/>
              <a:chExt cx="1272300" cy="402900"/>
            </a:xfrm>
          </p:grpSpPr>
          <p:sp>
            <p:nvSpPr>
              <p:cNvPr id="138" name="Google Shape;138;p15"/>
              <p:cNvSpPr/>
              <p:nvPr/>
            </p:nvSpPr>
            <p:spPr>
              <a:xfrm>
                <a:off x="0" y="0"/>
                <a:ext cx="1272203" cy="336145"/>
              </a:xfrm>
              <a:custGeom>
                <a:avLst/>
                <a:gdLst/>
                <a:ahLst/>
                <a:cxnLst/>
                <a:rect l="l" t="t" r="r" b="b"/>
                <a:pathLst>
                  <a:path w="1272203" h="336145" extrusionOk="0">
                    <a:moveTo>
                      <a:pt x="0" y="0"/>
                    </a:moveTo>
                    <a:lnTo>
                      <a:pt x="1272203" y="0"/>
                    </a:lnTo>
                    <a:lnTo>
                      <a:pt x="1272203" y="336145"/>
                    </a:lnTo>
                    <a:lnTo>
                      <a:pt x="0" y="336145"/>
                    </a:lnTo>
                    <a:close/>
                  </a:path>
                </a:pathLst>
              </a:custGeom>
              <a:solidFill>
                <a:srgbClr val="FFFDFC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Google Shape;139;p15"/>
              <p:cNvSpPr txBox="1"/>
              <p:nvPr/>
            </p:nvSpPr>
            <p:spPr>
              <a:xfrm>
                <a:off x="0" y="-66675"/>
                <a:ext cx="1272300" cy="4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5"/>
            <p:cNvGrpSpPr/>
            <p:nvPr/>
          </p:nvGrpSpPr>
          <p:grpSpPr>
            <a:xfrm>
              <a:off x="5859097" y="2810815"/>
              <a:ext cx="7804908" cy="1529771"/>
              <a:chOff x="0" y="-66675"/>
              <a:chExt cx="2055600" cy="402900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0" y="0"/>
                <a:ext cx="2055489" cy="336145"/>
              </a:xfrm>
              <a:custGeom>
                <a:avLst/>
                <a:gdLst/>
                <a:ahLst/>
                <a:cxnLst/>
                <a:rect l="l" t="t" r="r" b="b"/>
                <a:pathLst>
                  <a:path w="2055489" h="336145" extrusionOk="0">
                    <a:moveTo>
                      <a:pt x="0" y="0"/>
                    </a:moveTo>
                    <a:lnTo>
                      <a:pt x="2055489" y="0"/>
                    </a:lnTo>
                    <a:lnTo>
                      <a:pt x="2055489" y="336145"/>
                    </a:lnTo>
                    <a:lnTo>
                      <a:pt x="0" y="336145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Google Shape;142;p15"/>
              <p:cNvSpPr txBox="1"/>
              <p:nvPr/>
            </p:nvSpPr>
            <p:spPr>
              <a:xfrm>
                <a:off x="0" y="-66675"/>
                <a:ext cx="2055600" cy="4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15"/>
            <p:cNvSpPr txBox="1"/>
            <p:nvPr/>
          </p:nvSpPr>
          <p:spPr>
            <a:xfrm>
              <a:off x="1370518" y="3543179"/>
              <a:ext cx="44886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>
                  <a:latin typeface="KoHo"/>
                  <a:ea typeface="KoHo"/>
                  <a:cs typeface="KoHo"/>
                  <a:sym typeface="KoHo"/>
                </a:rPr>
                <a:t>MOVIE LENGTH</a:t>
              </a:r>
              <a:endParaRPr/>
            </a:p>
          </p:txBody>
        </p:sp>
        <p:sp>
          <p:nvSpPr>
            <p:cNvPr id="144" name="Google Shape;144;p15"/>
            <p:cNvSpPr txBox="1"/>
            <p:nvPr/>
          </p:nvSpPr>
          <p:spPr>
            <a:xfrm>
              <a:off x="6409585" y="3543179"/>
              <a:ext cx="63408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>
                  <a:solidFill>
                    <a:srgbClr val="FFFDFC"/>
                  </a:solidFill>
                  <a:latin typeface="KoHo"/>
                  <a:ea typeface="KoHo"/>
                  <a:cs typeface="KoHo"/>
                  <a:sym typeface="KoHo"/>
                </a:rPr>
                <a:t>How movie runtime affects revenue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6"/>
          <p:cNvGrpSpPr/>
          <p:nvPr/>
        </p:nvGrpSpPr>
        <p:grpSpPr>
          <a:xfrm>
            <a:off x="0" y="-261284"/>
            <a:ext cx="18288118" cy="3473359"/>
            <a:chOff x="0" y="-66675"/>
            <a:chExt cx="4816592" cy="914788"/>
          </a:xfrm>
        </p:grpSpPr>
        <p:sp>
          <p:nvSpPr>
            <p:cNvPr id="150" name="Google Shape;150;p16"/>
            <p:cNvSpPr/>
            <p:nvPr/>
          </p:nvSpPr>
          <p:spPr>
            <a:xfrm>
              <a:off x="0" y="0"/>
              <a:ext cx="4816592" cy="848113"/>
            </a:xfrm>
            <a:custGeom>
              <a:avLst/>
              <a:gdLst/>
              <a:ahLst/>
              <a:cxnLst/>
              <a:rect l="l" t="t" r="r" b="b"/>
              <a:pathLst>
                <a:path w="4816592" h="84811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48113"/>
                  </a:lnTo>
                  <a:lnTo>
                    <a:pt x="0" y="848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0" y="-66675"/>
              <a:ext cx="4816500" cy="9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16"/>
          <p:cNvSpPr txBox="1"/>
          <p:nvPr/>
        </p:nvSpPr>
        <p:spPr>
          <a:xfrm>
            <a:off x="1028700" y="979350"/>
            <a:ext cx="126354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PROJECT OBJECTIVE</a:t>
            </a:r>
            <a:endParaRPr sz="11068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pic>
        <p:nvPicPr>
          <p:cNvPr id="153" name="Google Shape;153;p16" descr="black and white picture about movie ic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9250" y="254225"/>
            <a:ext cx="2720650" cy="2720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44000" endPos="20000" fadeDir="5400012" sy="-100000" algn="bl" rotWithShape="0"/>
          </a:effectLst>
        </p:spPr>
      </p:pic>
      <p:cxnSp>
        <p:nvCxnSpPr>
          <p:cNvPr id="154" name="Google Shape;154;p16"/>
          <p:cNvCxnSpPr/>
          <p:nvPr/>
        </p:nvCxnSpPr>
        <p:spPr>
          <a:xfrm rot="10800000" flipH="1">
            <a:off x="964700" y="2683825"/>
            <a:ext cx="11841600" cy="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" name="Google Shape;155;p16"/>
          <p:cNvGrpSpPr/>
          <p:nvPr/>
        </p:nvGrpSpPr>
        <p:grpSpPr>
          <a:xfrm>
            <a:off x="964700" y="3799475"/>
            <a:ext cx="8698210" cy="5522700"/>
            <a:chOff x="964700" y="3799475"/>
            <a:chExt cx="8698210" cy="5522700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964700" y="3799475"/>
              <a:ext cx="8698200" cy="55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KoHo Medium"/>
                  <a:ea typeface="KoHo Medium"/>
                  <a:cs typeface="KoHo Medium"/>
                  <a:sym typeface="KoHo Medium"/>
                </a:rPr>
                <a:t>	</a:t>
              </a:r>
              <a:r>
                <a:rPr lang="en-US" sz="3700">
                  <a:solidFill>
                    <a:schemeClr val="dk1"/>
                  </a:solidFill>
                  <a:latin typeface="KoHo Medium"/>
                  <a:ea typeface="KoHo Medium"/>
                  <a:cs typeface="KoHo Medium"/>
                  <a:sym typeface="KoHo Medium"/>
                </a:rPr>
                <a:t>Develop a Shiny App with R code and D3 objects to seamlessly integrate multiple data visualizations with user-friendly interface for comprehensive data exploration.</a:t>
              </a:r>
              <a:endParaRPr sz="37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endParaRPr>
            </a:p>
            <a:p>
              <a:pPr marL="914400" lvl="0" indent="-4635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KoHo Medium"/>
                <a:buChar char="●"/>
              </a:pPr>
              <a:r>
                <a:rPr lang="en-US" sz="3700">
                  <a:solidFill>
                    <a:schemeClr val="dk1"/>
                  </a:solidFill>
                  <a:latin typeface="KoHo Medium"/>
                  <a:ea typeface="KoHo Medium"/>
                  <a:cs typeface="KoHo Medium"/>
                  <a:sym typeface="KoHo Medium"/>
                </a:rPr>
                <a:t>Leverage Shiny App</a:t>
              </a:r>
              <a:endParaRPr sz="37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endParaRPr>
            </a:p>
            <a:p>
              <a:pPr marL="914400" lvl="0" indent="-4635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KoHo Medium"/>
                <a:buChar char="●"/>
              </a:pPr>
              <a:r>
                <a:rPr lang="en-US" sz="3700">
                  <a:solidFill>
                    <a:schemeClr val="dk1"/>
                  </a:solidFill>
                  <a:latin typeface="KoHo Medium"/>
                  <a:ea typeface="KoHo Medium"/>
                  <a:cs typeface="KoHo Medium"/>
                  <a:sym typeface="KoHo Medium"/>
                </a:rPr>
                <a:t>Implement R code</a:t>
              </a:r>
              <a:endParaRPr sz="37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endParaRPr>
            </a:p>
            <a:p>
              <a:pPr marL="914400" lvl="0" indent="-4635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KoHo Medium"/>
                <a:buChar char="●"/>
              </a:pPr>
              <a:r>
                <a:rPr lang="en-US" sz="3700">
                  <a:solidFill>
                    <a:schemeClr val="dk1"/>
                  </a:solidFill>
                  <a:latin typeface="KoHo Medium"/>
                  <a:ea typeface="KoHo Medium"/>
                  <a:cs typeface="KoHo Medium"/>
                  <a:sym typeface="KoHo Medium"/>
                </a:rPr>
                <a:t>Utilize D3 JavaScript for interactive visualization</a:t>
              </a:r>
              <a:endParaRPr sz="37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KoHo Medium"/>
                <a:ea typeface="KoHo Medium"/>
                <a:cs typeface="KoHo Medium"/>
                <a:sym typeface="KoHo Medium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7635604" y="6421932"/>
              <a:ext cx="2027306" cy="1533380"/>
            </a:xfrm>
            <a:custGeom>
              <a:avLst/>
              <a:gdLst/>
              <a:ahLst/>
              <a:cxnLst/>
              <a:rect l="l" t="t" r="r" b="b"/>
              <a:pathLst>
                <a:path w="2027306" h="1533380" extrusionOk="0">
                  <a:moveTo>
                    <a:pt x="0" y="0"/>
                  </a:moveTo>
                  <a:lnTo>
                    <a:pt x="2027306" y="0"/>
                  </a:lnTo>
                  <a:lnTo>
                    <a:pt x="2027306" y="1533381"/>
                  </a:lnTo>
                  <a:lnTo>
                    <a:pt x="0" y="15333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1601" y="3525150"/>
            <a:ext cx="8396401" cy="6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/>
        </p:nvSpPr>
        <p:spPr>
          <a:xfrm>
            <a:off x="1028700" y="5880101"/>
            <a:ext cx="153387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BUDGET ANALYSIS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1028700" y="4689475"/>
            <a:ext cx="1760652" cy="106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01</a:t>
            </a:r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0" y="1028700"/>
            <a:ext cx="17449800" cy="3867882"/>
            <a:chOff x="0" y="1028700"/>
            <a:chExt cx="17449800" cy="3867882"/>
          </a:xfrm>
        </p:grpSpPr>
        <p:pic>
          <p:nvPicPr>
            <p:cNvPr id="166" name="Google Shape;16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07950" y="1028700"/>
              <a:ext cx="5541850" cy="386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056350"/>
              <a:ext cx="11907952" cy="3364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7" descr="budget analysis"/>
            <p:cNvPicPr preferRelativeResize="0"/>
            <p:nvPr/>
          </p:nvPicPr>
          <p:blipFill rotWithShape="1">
            <a:blip r:embed="rId5">
              <a:alphaModFix/>
            </a:blip>
            <a:srcRect t="21121" b="27263"/>
            <a:stretch/>
          </p:blipFill>
          <p:spPr>
            <a:xfrm>
              <a:off x="11907950" y="1560000"/>
              <a:ext cx="5541850" cy="2860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8"/>
          <p:cNvGrpSpPr/>
          <p:nvPr/>
        </p:nvGrpSpPr>
        <p:grpSpPr>
          <a:xfrm rot="-5400000">
            <a:off x="-7970380" y="1955696"/>
            <a:ext cx="18304081" cy="2946745"/>
            <a:chOff x="-16081" y="-290524"/>
            <a:chExt cx="18304081" cy="2946745"/>
          </a:xfrm>
        </p:grpSpPr>
        <p:grpSp>
          <p:nvGrpSpPr>
            <p:cNvPr id="174" name="Google Shape;174;p18"/>
            <p:cNvGrpSpPr/>
            <p:nvPr/>
          </p:nvGrpSpPr>
          <p:grpSpPr>
            <a:xfrm>
              <a:off x="-16081" y="-253157"/>
              <a:ext cx="18304081" cy="2909378"/>
              <a:chOff x="0" y="-66675"/>
              <a:chExt cx="4820828" cy="766256"/>
            </a:xfrm>
          </p:grpSpPr>
          <p:sp>
            <p:nvSpPr>
              <p:cNvPr id="175" name="Google Shape;175;p18"/>
              <p:cNvSpPr/>
              <p:nvPr/>
            </p:nvSpPr>
            <p:spPr>
              <a:xfrm>
                <a:off x="0" y="0"/>
                <a:ext cx="4820828" cy="699581"/>
              </a:xfrm>
              <a:custGeom>
                <a:avLst/>
                <a:gdLst/>
                <a:ahLst/>
                <a:cxnLst/>
                <a:rect l="l" t="t" r="r" b="b"/>
                <a:pathLst>
                  <a:path w="4820828" h="699581" extrusionOk="0">
                    <a:moveTo>
                      <a:pt x="0" y="0"/>
                    </a:moveTo>
                    <a:lnTo>
                      <a:pt x="4820828" y="0"/>
                    </a:lnTo>
                    <a:lnTo>
                      <a:pt x="4820828" y="699581"/>
                    </a:lnTo>
                    <a:lnTo>
                      <a:pt x="0" y="6995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Google Shape;176;p18"/>
              <p:cNvSpPr txBox="1"/>
              <p:nvPr/>
            </p:nvSpPr>
            <p:spPr>
              <a:xfrm>
                <a:off x="0" y="-66675"/>
                <a:ext cx="4820828" cy="766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" name="Google Shape;177;p18"/>
            <p:cNvGrpSpPr/>
            <p:nvPr/>
          </p:nvGrpSpPr>
          <p:grpSpPr>
            <a:xfrm>
              <a:off x="923479" y="-290524"/>
              <a:ext cx="3541629" cy="2946745"/>
              <a:chOff x="0" y="-66675"/>
              <a:chExt cx="812800" cy="676275"/>
            </a:xfrm>
          </p:grpSpPr>
          <p:sp>
            <p:nvSpPr>
              <p:cNvPr id="178" name="Google Shape;178;p18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Google Shape;179;p18"/>
              <p:cNvSpPr txBox="1"/>
              <p:nvPr/>
            </p:nvSpPr>
            <p:spPr>
              <a:xfrm>
                <a:off x="101600" y="-66675"/>
                <a:ext cx="609600" cy="676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8"/>
            <p:cNvGrpSpPr/>
            <p:nvPr/>
          </p:nvGrpSpPr>
          <p:grpSpPr>
            <a:xfrm>
              <a:off x="5218605" y="-290524"/>
              <a:ext cx="3541629" cy="2946745"/>
              <a:chOff x="0" y="-66675"/>
              <a:chExt cx="812800" cy="676275"/>
            </a:xfrm>
          </p:grpSpPr>
          <p:sp>
            <p:nvSpPr>
              <p:cNvPr id="181" name="Google Shape;181;p18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Google Shape;182;p18"/>
              <p:cNvSpPr txBox="1"/>
              <p:nvPr/>
            </p:nvSpPr>
            <p:spPr>
              <a:xfrm>
                <a:off x="101600" y="-66675"/>
                <a:ext cx="609600" cy="676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8"/>
            <p:cNvGrpSpPr/>
            <p:nvPr/>
          </p:nvGrpSpPr>
          <p:grpSpPr>
            <a:xfrm>
              <a:off x="9512708" y="-290524"/>
              <a:ext cx="3541629" cy="2946745"/>
              <a:chOff x="0" y="-66675"/>
              <a:chExt cx="812800" cy="676275"/>
            </a:xfrm>
          </p:grpSpPr>
          <p:sp>
            <p:nvSpPr>
              <p:cNvPr id="184" name="Google Shape;184;p18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Google Shape;185;p18"/>
              <p:cNvSpPr txBox="1"/>
              <p:nvPr/>
            </p:nvSpPr>
            <p:spPr>
              <a:xfrm>
                <a:off x="101600" y="-66675"/>
                <a:ext cx="609600" cy="676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8"/>
            <p:cNvGrpSpPr/>
            <p:nvPr/>
          </p:nvGrpSpPr>
          <p:grpSpPr>
            <a:xfrm>
              <a:off x="13806812" y="-290524"/>
              <a:ext cx="3541629" cy="2946745"/>
              <a:chOff x="0" y="-66675"/>
              <a:chExt cx="812800" cy="676275"/>
            </a:xfrm>
          </p:grpSpPr>
          <p:sp>
            <p:nvSpPr>
              <p:cNvPr id="187" name="Google Shape;187;p18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Google Shape;188;p18"/>
              <p:cNvSpPr txBox="1"/>
              <p:nvPr/>
            </p:nvSpPr>
            <p:spPr>
              <a:xfrm>
                <a:off x="101600" y="-66675"/>
                <a:ext cx="609600" cy="676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100" y="413950"/>
            <a:ext cx="2055074" cy="24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/>
          <p:nvPr/>
        </p:nvSpPr>
        <p:spPr>
          <a:xfrm>
            <a:off x="6393913" y="959475"/>
            <a:ext cx="8400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>
                <a:solidFill>
                  <a:schemeClr val="dk1"/>
                </a:solidFill>
                <a:latin typeface="KoHo"/>
                <a:ea typeface="KoHo"/>
                <a:cs typeface="KoHo"/>
                <a:sym typeface="KoHo"/>
              </a:rPr>
              <a:t>Heatmap of Correlation</a:t>
            </a:r>
            <a:endParaRPr sz="5800" b="1">
              <a:solidFill>
                <a:schemeClr val="dk1"/>
              </a:solidFill>
              <a:latin typeface="KoHo"/>
              <a:ea typeface="KoHo"/>
              <a:cs typeface="KoHo"/>
              <a:sym typeface="KoHo"/>
            </a:endParaRPr>
          </a:p>
        </p:txBody>
      </p:sp>
      <p:grpSp>
        <p:nvGrpSpPr>
          <p:cNvPr id="191" name="Google Shape;191;p18"/>
          <p:cNvGrpSpPr/>
          <p:nvPr/>
        </p:nvGrpSpPr>
        <p:grpSpPr>
          <a:xfrm>
            <a:off x="5911775" y="2227675"/>
            <a:ext cx="9675975" cy="7747101"/>
            <a:chOff x="5911775" y="2227675"/>
            <a:chExt cx="9675975" cy="7747101"/>
          </a:xfrm>
        </p:grpSpPr>
        <p:pic>
          <p:nvPicPr>
            <p:cNvPr id="192" name="Google Shape;19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6876213" y="1263239"/>
              <a:ext cx="7747101" cy="967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8" descr="IMG_2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11775" y="3247975"/>
              <a:ext cx="9665150" cy="5766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9"/>
          <p:cNvGrpSpPr/>
          <p:nvPr/>
        </p:nvGrpSpPr>
        <p:grpSpPr>
          <a:xfrm rot="-5400000">
            <a:off x="-7970431" y="1955627"/>
            <a:ext cx="18304202" cy="2946762"/>
            <a:chOff x="-16081" y="-290523"/>
            <a:chExt cx="18304202" cy="2946762"/>
          </a:xfrm>
        </p:grpSpPr>
        <p:grpSp>
          <p:nvGrpSpPr>
            <p:cNvPr id="199" name="Google Shape;199;p19"/>
            <p:cNvGrpSpPr/>
            <p:nvPr/>
          </p:nvGrpSpPr>
          <p:grpSpPr>
            <a:xfrm>
              <a:off x="-16081" y="-253158"/>
              <a:ext cx="18304202" cy="2909397"/>
              <a:chOff x="0" y="-66675"/>
              <a:chExt cx="4820828" cy="766256"/>
            </a:xfrm>
          </p:grpSpPr>
          <p:sp>
            <p:nvSpPr>
              <p:cNvPr id="200" name="Google Shape;200;p19"/>
              <p:cNvSpPr/>
              <p:nvPr/>
            </p:nvSpPr>
            <p:spPr>
              <a:xfrm>
                <a:off x="0" y="0"/>
                <a:ext cx="4820828" cy="699581"/>
              </a:xfrm>
              <a:custGeom>
                <a:avLst/>
                <a:gdLst/>
                <a:ahLst/>
                <a:cxnLst/>
                <a:rect l="l" t="t" r="r" b="b"/>
                <a:pathLst>
                  <a:path w="4820828" h="699581" extrusionOk="0">
                    <a:moveTo>
                      <a:pt x="0" y="0"/>
                    </a:moveTo>
                    <a:lnTo>
                      <a:pt x="4820828" y="0"/>
                    </a:lnTo>
                    <a:lnTo>
                      <a:pt x="4820828" y="699581"/>
                    </a:lnTo>
                    <a:lnTo>
                      <a:pt x="0" y="6995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Google Shape;201;p19"/>
              <p:cNvSpPr txBox="1"/>
              <p:nvPr/>
            </p:nvSpPr>
            <p:spPr>
              <a:xfrm>
                <a:off x="0" y="-66675"/>
                <a:ext cx="4820700" cy="7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19"/>
            <p:cNvGrpSpPr/>
            <p:nvPr/>
          </p:nvGrpSpPr>
          <p:grpSpPr>
            <a:xfrm>
              <a:off x="923479" y="-290523"/>
              <a:ext cx="3541613" cy="2946733"/>
              <a:chOff x="0" y="-66675"/>
              <a:chExt cx="812800" cy="676275"/>
            </a:xfrm>
          </p:grpSpPr>
          <p:sp>
            <p:nvSpPr>
              <p:cNvPr id="203" name="Google Shape;203;p19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Google Shape;204;p19"/>
              <p:cNvSpPr txBox="1"/>
              <p:nvPr/>
            </p:nvSpPr>
            <p:spPr>
              <a:xfrm>
                <a:off x="101600" y="-66675"/>
                <a:ext cx="609600" cy="6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19"/>
            <p:cNvGrpSpPr/>
            <p:nvPr/>
          </p:nvGrpSpPr>
          <p:grpSpPr>
            <a:xfrm>
              <a:off x="5218605" y="-290523"/>
              <a:ext cx="3541613" cy="2946733"/>
              <a:chOff x="0" y="-66675"/>
              <a:chExt cx="812800" cy="676275"/>
            </a:xfrm>
          </p:grpSpPr>
          <p:sp>
            <p:nvSpPr>
              <p:cNvPr id="206" name="Google Shape;206;p19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Google Shape;207;p19"/>
              <p:cNvSpPr txBox="1"/>
              <p:nvPr/>
            </p:nvSpPr>
            <p:spPr>
              <a:xfrm>
                <a:off x="101600" y="-66675"/>
                <a:ext cx="609600" cy="6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19"/>
            <p:cNvGrpSpPr/>
            <p:nvPr/>
          </p:nvGrpSpPr>
          <p:grpSpPr>
            <a:xfrm>
              <a:off x="9512708" y="-290523"/>
              <a:ext cx="3541613" cy="2946733"/>
              <a:chOff x="0" y="-66675"/>
              <a:chExt cx="812800" cy="676275"/>
            </a:xfrm>
          </p:grpSpPr>
          <p:sp>
            <p:nvSpPr>
              <p:cNvPr id="209" name="Google Shape;209;p19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Google Shape;210;p19"/>
              <p:cNvSpPr txBox="1"/>
              <p:nvPr/>
            </p:nvSpPr>
            <p:spPr>
              <a:xfrm>
                <a:off x="101600" y="-66675"/>
                <a:ext cx="609600" cy="6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19"/>
            <p:cNvGrpSpPr/>
            <p:nvPr/>
          </p:nvGrpSpPr>
          <p:grpSpPr>
            <a:xfrm>
              <a:off x="13806812" y="-290523"/>
              <a:ext cx="3541613" cy="2946733"/>
              <a:chOff x="0" y="-66675"/>
              <a:chExt cx="812800" cy="676275"/>
            </a:xfrm>
          </p:grpSpPr>
          <p:sp>
            <p:nvSpPr>
              <p:cNvPr id="212" name="Google Shape;212;p19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Google Shape;213;p19"/>
              <p:cNvSpPr txBox="1"/>
              <p:nvPr/>
            </p:nvSpPr>
            <p:spPr>
              <a:xfrm>
                <a:off x="101600" y="-66675"/>
                <a:ext cx="609600" cy="6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" name="Google Shape;214;p19"/>
          <p:cNvGrpSpPr/>
          <p:nvPr/>
        </p:nvGrpSpPr>
        <p:grpSpPr>
          <a:xfrm>
            <a:off x="3307999" y="392450"/>
            <a:ext cx="14234576" cy="8022211"/>
            <a:chOff x="3307999" y="392450"/>
            <a:chExt cx="14234576" cy="8022211"/>
          </a:xfrm>
        </p:grpSpPr>
        <p:pic>
          <p:nvPicPr>
            <p:cNvPr id="215" name="Google Shape;215;p19"/>
            <p:cNvPicPr preferRelativeResize="0"/>
            <p:nvPr/>
          </p:nvPicPr>
          <p:blipFill rotWithShape="1">
            <a:blip r:embed="rId3">
              <a:alphaModFix/>
            </a:blip>
            <a:srcRect r="35591"/>
            <a:stretch/>
          </p:blipFill>
          <p:spPr>
            <a:xfrm rot="5400000">
              <a:off x="7621412" y="-3920962"/>
              <a:ext cx="5607751" cy="14234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9"/>
            <p:cNvPicPr preferRelativeResize="0"/>
            <p:nvPr/>
          </p:nvPicPr>
          <p:blipFill rotWithShape="1">
            <a:blip r:embed="rId4">
              <a:alphaModFix/>
            </a:blip>
            <a:srcRect b="18573"/>
            <a:stretch/>
          </p:blipFill>
          <p:spPr>
            <a:xfrm>
              <a:off x="3308000" y="1588100"/>
              <a:ext cx="14234573" cy="6826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19"/>
          <p:cNvSpPr txBox="1"/>
          <p:nvPr/>
        </p:nvSpPr>
        <p:spPr>
          <a:xfrm>
            <a:off x="3308000" y="8658414"/>
            <a:ext cx="15338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99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Budget vs. Gross</a:t>
            </a:r>
            <a:endParaRPr sz="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0"/>
          <p:cNvGrpSpPr/>
          <p:nvPr/>
        </p:nvGrpSpPr>
        <p:grpSpPr>
          <a:xfrm rot="-5400000">
            <a:off x="-7970431" y="1955627"/>
            <a:ext cx="18304202" cy="2946762"/>
            <a:chOff x="-16081" y="-290523"/>
            <a:chExt cx="18304202" cy="2946762"/>
          </a:xfrm>
        </p:grpSpPr>
        <p:grpSp>
          <p:nvGrpSpPr>
            <p:cNvPr id="223" name="Google Shape;223;p20"/>
            <p:cNvGrpSpPr/>
            <p:nvPr/>
          </p:nvGrpSpPr>
          <p:grpSpPr>
            <a:xfrm>
              <a:off x="-16081" y="-253158"/>
              <a:ext cx="18304202" cy="2909397"/>
              <a:chOff x="0" y="-66675"/>
              <a:chExt cx="4820828" cy="766256"/>
            </a:xfrm>
          </p:grpSpPr>
          <p:sp>
            <p:nvSpPr>
              <p:cNvPr id="224" name="Google Shape;224;p20"/>
              <p:cNvSpPr/>
              <p:nvPr/>
            </p:nvSpPr>
            <p:spPr>
              <a:xfrm>
                <a:off x="0" y="0"/>
                <a:ext cx="4820828" cy="699581"/>
              </a:xfrm>
              <a:custGeom>
                <a:avLst/>
                <a:gdLst/>
                <a:ahLst/>
                <a:cxnLst/>
                <a:rect l="l" t="t" r="r" b="b"/>
                <a:pathLst>
                  <a:path w="4820828" h="699581" extrusionOk="0">
                    <a:moveTo>
                      <a:pt x="0" y="0"/>
                    </a:moveTo>
                    <a:lnTo>
                      <a:pt x="4820828" y="0"/>
                    </a:lnTo>
                    <a:lnTo>
                      <a:pt x="4820828" y="699581"/>
                    </a:lnTo>
                    <a:lnTo>
                      <a:pt x="0" y="6995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Google Shape;225;p20"/>
              <p:cNvSpPr txBox="1"/>
              <p:nvPr/>
            </p:nvSpPr>
            <p:spPr>
              <a:xfrm>
                <a:off x="0" y="-66675"/>
                <a:ext cx="4820700" cy="7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20"/>
            <p:cNvGrpSpPr/>
            <p:nvPr/>
          </p:nvGrpSpPr>
          <p:grpSpPr>
            <a:xfrm>
              <a:off x="923479" y="-290523"/>
              <a:ext cx="3541613" cy="2946733"/>
              <a:chOff x="0" y="-66675"/>
              <a:chExt cx="812800" cy="676275"/>
            </a:xfrm>
          </p:grpSpPr>
          <p:sp>
            <p:nvSpPr>
              <p:cNvPr id="227" name="Google Shape;227;p20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Google Shape;228;p20"/>
              <p:cNvSpPr txBox="1"/>
              <p:nvPr/>
            </p:nvSpPr>
            <p:spPr>
              <a:xfrm>
                <a:off x="101600" y="-66675"/>
                <a:ext cx="609600" cy="6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20"/>
            <p:cNvGrpSpPr/>
            <p:nvPr/>
          </p:nvGrpSpPr>
          <p:grpSpPr>
            <a:xfrm>
              <a:off x="5218605" y="-290523"/>
              <a:ext cx="3541613" cy="2946733"/>
              <a:chOff x="0" y="-66675"/>
              <a:chExt cx="812800" cy="676275"/>
            </a:xfrm>
          </p:grpSpPr>
          <p:sp>
            <p:nvSpPr>
              <p:cNvPr id="230" name="Google Shape;230;p20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Google Shape;231;p20"/>
              <p:cNvSpPr txBox="1"/>
              <p:nvPr/>
            </p:nvSpPr>
            <p:spPr>
              <a:xfrm>
                <a:off x="101600" y="-66675"/>
                <a:ext cx="609600" cy="6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20"/>
            <p:cNvGrpSpPr/>
            <p:nvPr/>
          </p:nvGrpSpPr>
          <p:grpSpPr>
            <a:xfrm>
              <a:off x="9512708" y="-290523"/>
              <a:ext cx="3541613" cy="2946733"/>
              <a:chOff x="0" y="-66675"/>
              <a:chExt cx="812800" cy="676275"/>
            </a:xfrm>
          </p:grpSpPr>
          <p:sp>
            <p:nvSpPr>
              <p:cNvPr id="233" name="Google Shape;233;p20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Google Shape;234;p20"/>
              <p:cNvSpPr txBox="1"/>
              <p:nvPr/>
            </p:nvSpPr>
            <p:spPr>
              <a:xfrm>
                <a:off x="101600" y="-66675"/>
                <a:ext cx="609600" cy="6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20"/>
            <p:cNvGrpSpPr/>
            <p:nvPr/>
          </p:nvGrpSpPr>
          <p:grpSpPr>
            <a:xfrm>
              <a:off x="13806812" y="-290523"/>
              <a:ext cx="3541613" cy="2946733"/>
              <a:chOff x="0" y="-66675"/>
              <a:chExt cx="812800" cy="676275"/>
            </a:xfrm>
          </p:grpSpPr>
          <p:sp>
            <p:nvSpPr>
              <p:cNvPr id="236" name="Google Shape;236;p20"/>
              <p:cNvSpPr/>
              <p:nvPr/>
            </p:nvSpPr>
            <p:spPr>
              <a:xfrm>
                <a:off x="0" y="0"/>
                <a:ext cx="812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09600" extrusionOk="0">
                    <a:moveTo>
                      <a:pt x="203200" y="0"/>
                    </a:moveTo>
                    <a:lnTo>
                      <a:pt x="812800" y="0"/>
                    </a:lnTo>
                    <a:lnTo>
                      <a:pt x="6096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Google Shape;237;p20"/>
              <p:cNvSpPr txBox="1"/>
              <p:nvPr/>
            </p:nvSpPr>
            <p:spPr>
              <a:xfrm>
                <a:off x="101600" y="-66675"/>
                <a:ext cx="609600" cy="6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8" name="Google Shape;238;p20"/>
          <p:cNvGrpSpPr/>
          <p:nvPr/>
        </p:nvGrpSpPr>
        <p:grpSpPr>
          <a:xfrm>
            <a:off x="3634475" y="314938"/>
            <a:ext cx="12936800" cy="8302851"/>
            <a:chOff x="3634475" y="314938"/>
            <a:chExt cx="12936800" cy="8302851"/>
          </a:xfrm>
        </p:grpSpPr>
        <p:pic>
          <p:nvPicPr>
            <p:cNvPr id="239" name="Google Shape;23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4475" y="314938"/>
              <a:ext cx="7253400" cy="8302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0"/>
            <p:cNvPicPr preferRelativeResize="0"/>
            <p:nvPr/>
          </p:nvPicPr>
          <p:blipFill rotWithShape="1">
            <a:blip r:embed="rId4">
              <a:alphaModFix/>
            </a:blip>
            <a:srcRect r="20716"/>
            <a:stretch/>
          </p:blipFill>
          <p:spPr>
            <a:xfrm>
              <a:off x="4572000" y="314938"/>
              <a:ext cx="11999275" cy="83028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0"/>
          <p:cNvSpPr txBox="1"/>
          <p:nvPr/>
        </p:nvSpPr>
        <p:spPr>
          <a:xfrm>
            <a:off x="3634475" y="8775114"/>
            <a:ext cx="153387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99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Budget vs. Score</a:t>
            </a:r>
            <a:endParaRPr sz="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/>
        </p:nvSpPr>
        <p:spPr>
          <a:xfrm>
            <a:off x="1028700" y="5880101"/>
            <a:ext cx="153387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MOVIE RELEASE</a:t>
            </a:r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1028700" y="4689475"/>
            <a:ext cx="1760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0</a:t>
            </a:r>
            <a:r>
              <a:rPr lang="en-US" sz="8000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2</a:t>
            </a: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6350"/>
            <a:ext cx="11907952" cy="3364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1"/>
          <p:cNvGrpSpPr/>
          <p:nvPr/>
        </p:nvGrpSpPr>
        <p:grpSpPr>
          <a:xfrm>
            <a:off x="11907950" y="1028700"/>
            <a:ext cx="5541850" cy="3867882"/>
            <a:chOff x="11907950" y="1028700"/>
            <a:chExt cx="5541850" cy="3867882"/>
          </a:xfrm>
        </p:grpSpPr>
        <p:pic>
          <p:nvPicPr>
            <p:cNvPr id="250" name="Google Shape;25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07950" y="1028700"/>
              <a:ext cx="5541850" cy="3867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909463" y="1571698"/>
              <a:ext cx="5538822" cy="281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21"/>
          <p:cNvSpPr txBox="1"/>
          <p:nvPr/>
        </p:nvSpPr>
        <p:spPr>
          <a:xfrm>
            <a:off x="2627400" y="6538225"/>
            <a:ext cx="11201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Custom</PresentationFormat>
  <Paragraphs>69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Paytone One</vt:lpstr>
      <vt:lpstr>Calibri</vt:lpstr>
      <vt:lpstr>Arial</vt:lpstr>
      <vt:lpstr>KoHo</vt:lpstr>
      <vt:lpstr>KoHo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FEIYUN YAN</cp:lastModifiedBy>
  <cp:revision>1</cp:revision>
  <dcterms:modified xsi:type="dcterms:W3CDTF">2023-12-12T05:52:01Z</dcterms:modified>
</cp:coreProperties>
</file>